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  <p:sldMasterId id="2147483682" r:id="rId3"/>
    <p:sldMasterId id="2147483686" r:id="rId4"/>
    <p:sldMasterId id="2147483695" r:id="rId5"/>
    <p:sldMasterId id="2147483705" r:id="rId6"/>
  </p:sldMasterIdLst>
  <p:notesMasterIdLst>
    <p:notesMasterId r:id="rId16"/>
  </p:notesMasterIdLst>
  <p:sldIdLst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7099300" cy="10234613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222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llanmörkt format 2 - Dekorfärg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502" autoAdjust="0"/>
    <p:restoredTop sz="94660"/>
  </p:normalViewPr>
  <p:slideViewPr>
    <p:cSldViewPr snapToGrid="0">
      <p:cViewPr varScale="1">
        <p:scale>
          <a:sx n="93" d="100"/>
          <a:sy n="93" d="100"/>
        </p:scale>
        <p:origin x="114" y="16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0" d="100"/>
          <a:sy n="50" d="100"/>
        </p:scale>
        <p:origin x="2708" y="2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3508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C8D4697F-262C-4C9D-A8CA-975D4075BCBD}" type="datetimeFigureOut">
              <a:rPr lang="sv-SE" smtClean="0"/>
              <a:t>2024-04-15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479425" y="1279525"/>
            <a:ext cx="614045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09930" y="4925407"/>
            <a:ext cx="5679440" cy="4029879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1294" y="9721107"/>
            <a:ext cx="3076363" cy="513507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5E74B6ED-8182-468A-92D5-07BC531A20C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03717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015E-BBA5-499B-A516-E558E2E38400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725573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DF3020-47F8-4800-AFB8-6A03C155BF50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7548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629B4-A9C9-47DE-B8BC-B74A709B013D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189611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4A31B54-DB18-4E24-8009-E465546A199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0881808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81218B-D58E-4020-8FAF-5B31BCB4087A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324163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353D2A-0383-477D-9794-70DE666CD80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5285851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65815C-CBEC-4FBB-AACB-55919FDAF840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3192832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0DACDA-7973-45F5-A9A7-3F6E926D4E4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273871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A08A3F-FEC6-43B8-808A-CE6B571CA9C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00098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A86599-58F7-4785-A755-C3BAFDCE5E8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108873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ubri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6095C85-EAC3-4B2A-87F0-E83408257979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DC4C474C-256C-4F69-82DB-E30D2C1C09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90052" y="6211021"/>
            <a:ext cx="992904" cy="41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78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664233" y="2361873"/>
            <a:ext cx="9609825" cy="3343983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5068378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Rö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1ADA1F9B-CCF0-4D82-A120-69E88C49897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C541E27-BC7B-4378-90B1-1747D8DCAF9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8994519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råt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enhet&#10;&#10;Automatiskt genererad beskrivning">
            <a:extLst>
              <a:ext uri="{FF2B5EF4-FFF2-40B4-BE49-F238E27FC236}">
                <a16:creationId xmlns:a16="http://schemas.microsoft.com/office/drawing/2014/main" id="{F462BC7F-2338-4B3A-95AD-A880358D70D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161D28D-13F3-4445-8159-399AFCD4EFD1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949965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Gul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Bildobjekt 6" descr="En bild som visar ritning&#10;&#10;Automatiskt genererad beskrivning">
            <a:extLst>
              <a:ext uri="{FF2B5EF4-FFF2-40B4-BE49-F238E27FC236}">
                <a16:creationId xmlns:a16="http://schemas.microsoft.com/office/drawing/2014/main" id="{F97776BC-9198-4B58-90BB-4964DF0EC1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rgbClr val="22222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14F2544F-73AD-4E68-BFA9-31F9CFA8D72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22222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119067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vart avsnit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Bildobjekt 7" descr="En bild som visar ritning&#10;&#10;Automatiskt genererad beskrivning">
            <a:extLst>
              <a:ext uri="{FF2B5EF4-FFF2-40B4-BE49-F238E27FC236}">
                <a16:creationId xmlns:a16="http://schemas.microsoft.com/office/drawing/2014/main" id="{1E92A6A6-8B0A-4DE1-8142-4259EB45C9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" y="0"/>
            <a:ext cx="12189291" cy="6858000"/>
          </a:xfrm>
          <a:prstGeom prst="rect">
            <a:avLst/>
          </a:prstGeom>
        </p:spPr>
      </p:pic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7964"/>
            <a:ext cx="9608400" cy="1966912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 dirty="0"/>
              <a:t>Klicka här för att ändra format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9AE50D-659D-4C0D-AA1B-04CFE0A2BB8F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68295250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894154-FE2C-4CD1-9501-18CC2A8F18B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72731547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DFEFB-AC56-4865-B551-5295A152EFE9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749396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0842505-E1DE-48B9-91B9-21D49729E760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240595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C960C1-728D-4086-B84A-914EBE97AED7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21073676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39D419-D5A0-4EC4-B200-8935A1BB07A1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90491663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CE4183-54BE-4DAE-B31D-11AC67C73FA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6016446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tx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7CBA840C-7B1C-4696-9375-407D5E9DBD1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691530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3DA1E3-97C0-4B4E-BAF8-C2A36DED87B9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74875445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7B9797-1056-4964-8BEE-6E5C64C0A584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0242729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B7840-AC9B-4A62-A1CD-6C2217B4F21F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1943273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DE610-A64D-4C02-AA6F-A84ECF43DCDA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4109376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92C5E0FE-D821-4CD2-B2E4-035FC880D611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84988658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3C3C75-FEAE-438C-8198-79A049E9878C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51135514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68809C-96AE-4037-9863-1F50CF85AA9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8527592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3C782-AA62-44CF-B618-BF50558C2F2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8304884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ADB4E2-59E6-498F-BA01-914FEE93AB1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96140491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C54071-165A-4214-AD08-AC15436E534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14538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8226C7-16AF-4439-BCF6-EC5A6E69202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3523978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4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666000" y="4809600"/>
            <a:ext cx="9608400" cy="1425600"/>
          </a:xfrm>
        </p:spPr>
        <p:txBody>
          <a:bodyPr>
            <a:noAutofit/>
          </a:bodyPr>
          <a:lstStyle>
            <a:lvl1pPr marL="0" indent="0" algn="ctr">
              <a:buNone/>
              <a:defRPr sz="1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om du vill redigera mall för underrubrikformat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9ECB9E-9D4C-4D3D-85B6-FB2787B54CB2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2220871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90FBFB-0E1A-4578-B503-D350BB91805D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03194649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2746800"/>
            <a:ext cx="9608400" cy="1965600"/>
          </a:xfrm>
        </p:spPr>
        <p:txBody>
          <a:bodyPr anchor="t">
            <a:noAutofit/>
          </a:bodyPr>
          <a:lstStyle>
            <a:lvl1pPr algn="ctr">
              <a:defRPr sz="54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0" y="4810125"/>
            <a:ext cx="9608400" cy="1427163"/>
          </a:xfrm>
        </p:spPr>
        <p:txBody>
          <a:bodyPr>
            <a:noAutofit/>
          </a:bodyPr>
          <a:lstStyle>
            <a:lvl1pPr marL="0" indent="0" algn="ctr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5A8D7AC-BA3A-43D0-9CA9-D8C417CE468B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78666302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5552325" y="2494800"/>
            <a:ext cx="4716000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CB82C9-7855-421E-8BB5-D8E31F041C26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0266115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 mö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975186"/>
            <a:ext cx="5326992" cy="1112405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975186"/>
            <a:ext cx="4172325" cy="5260014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BF8DE1-8233-4189-AC79-B544BB611753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17459142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975600"/>
            <a:ext cx="9608400" cy="1112400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5A76D3-E323-43BA-B824-2DF270F8C46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6862245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318963-652D-400C-A21D-6EC889D70950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445188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E45C25-B73B-4348-A79C-245BA833253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89D212-3966-4D00-A59B-EFC19ACC4594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749645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törre hö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4" y="874602"/>
            <a:ext cx="5326992" cy="1228518"/>
          </a:xfrm>
        </p:spPr>
        <p:txBody>
          <a:bodyPr/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66000" y="2494800"/>
            <a:ext cx="5325226" cy="3740400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095999" y="874602"/>
            <a:ext cx="4172325" cy="5360598"/>
          </a:xfrm>
        </p:spPr>
        <p:txBody>
          <a:bodyPr/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A40742-91EE-4E9E-BC7F-8A2044161E5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384998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6000" y="875015"/>
            <a:ext cx="9608400" cy="1228105"/>
          </a:xfrm>
        </p:spPr>
        <p:txBody>
          <a:bodyPr>
            <a:noAutofit/>
          </a:bodyPr>
          <a:lstStyle/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6001" y="2162175"/>
            <a:ext cx="47160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66000" y="2845950"/>
            <a:ext cx="4716000" cy="3391337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5551200" y="2162175"/>
            <a:ext cx="4723200" cy="609600"/>
          </a:xfrm>
        </p:spPr>
        <p:txBody>
          <a:bodyPr anchor="ctr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Redigera format för bakgrundstext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5551200" y="2847600"/>
            <a:ext cx="4716000" cy="3391200"/>
          </a:xfrm>
        </p:spPr>
        <p:txBody>
          <a:bodyPr>
            <a:noAutofit/>
          </a:bodyPr>
          <a:lstStyle/>
          <a:p>
            <a:pPr lvl="0"/>
            <a:r>
              <a:rPr lang="sv-SE"/>
              <a:t>Redigera format för bakgrundstext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  <a:endParaRPr lang="sv-SE" dirty="0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E98AD0-4AF4-4E00-A111-EC861B81233D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22596531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9609825" cy="725598"/>
          </a:xfrm>
        </p:spPr>
        <p:txBody>
          <a:bodyPr/>
          <a:lstStyle>
            <a:lvl1pPr>
              <a:defRPr sz="2400"/>
            </a:lvl1pPr>
          </a:lstStyle>
          <a:p>
            <a:r>
              <a:rPr lang="sv-SE"/>
              <a:t>Klicka här för att ändra format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  <p:sp>
        <p:nvSpPr>
          <p:cNvPr id="6" name="textruta 5"/>
          <p:cNvSpPr txBox="1"/>
          <p:nvPr userDrawn="1"/>
        </p:nvSpPr>
        <p:spPr>
          <a:xfrm>
            <a:off x="736761" y="5907064"/>
            <a:ext cx="193813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/>
              <a:t>Inklusive moms.</a:t>
            </a:r>
            <a:endParaRPr lang="sv-SE" sz="1200" dirty="0"/>
          </a:p>
        </p:txBody>
      </p:sp>
      <p:sp>
        <p:nvSpPr>
          <p:cNvPr id="7" name="textruta 6"/>
          <p:cNvSpPr txBox="1"/>
          <p:nvPr userDrawn="1"/>
        </p:nvSpPr>
        <p:spPr>
          <a:xfrm>
            <a:off x="8552321" y="5935875"/>
            <a:ext cx="21842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1200"/>
              <a:t>Källa:eHälsomyndigheten.</a:t>
            </a:r>
            <a:endParaRPr lang="sv-SE" sz="1200" dirty="0"/>
          </a:p>
        </p:txBody>
      </p:sp>
    </p:spTree>
    <p:extLst>
      <p:ext uri="{BB962C8B-B14F-4D97-AF65-F5344CB8AC3E}">
        <p14:creationId xmlns:p14="http://schemas.microsoft.com/office/powerpoint/2010/main" val="25789701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06651C-B214-4507-A9F1-F5DA2C5B580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311594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V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46BD8C-3D79-4F0E-BF18-80CA49B5ADB3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311653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14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eg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3.e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5" Type="http://schemas.openxmlformats.org/officeDocument/2006/relationships/slideLayout" Target="../slideLayouts/slideLayout28.xml"/><Relationship Id="rId10" Type="http://schemas.openxmlformats.org/officeDocument/2006/relationships/image" Target="../media/image10.png"/><Relationship Id="rId4" Type="http://schemas.openxmlformats.org/officeDocument/2006/relationships/slideLayout" Target="../slideLayouts/slideLayout27.xml"/><Relationship Id="rId9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11.png"/><Relationship Id="rId4" Type="http://schemas.openxmlformats.org/officeDocument/2006/relationships/slideLayout" Target="../slideLayouts/slideLayout35.xml"/><Relationship Id="rId9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5" Type="http://schemas.openxmlformats.org/officeDocument/2006/relationships/slideLayout" Target="../slideLayouts/slideLayout44.xml"/><Relationship Id="rId10" Type="http://schemas.openxmlformats.org/officeDocument/2006/relationships/image" Target="../media/image12.jpeg"/><Relationship Id="rId4" Type="http://schemas.openxmlformats.org/officeDocument/2006/relationships/slideLayout" Target="../slideLayouts/slideLayout43.xml"/><Relationship Id="rId9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Bildobjekt 10">
            <a:extLst>
              <a:ext uri="{FF2B5EF4-FFF2-40B4-BE49-F238E27FC236}">
                <a16:creationId xmlns:a16="http://schemas.microsoft.com/office/drawing/2014/main" id="{C376CDD0-9A3E-4D42-A72D-71F6AEC57F58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199E8DAB-CC96-4BF2-A147-F428209E62D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DBAD975-63FF-4468-AC34-025F73E043F9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99714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88DC57B8-96C9-401F-BEB2-987CD6ADD88C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FDCBA23E-69A9-4AB6-876C-4E9BE4B327B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B0E5-37D7-412E-A162-6A236BADC197}" type="slidenum">
              <a:rPr lang="sv-SE" smtClean="0"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44807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E2E2E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874602"/>
            <a:ext cx="9609825" cy="1231392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8F441CEA-C714-47BA-9D71-EC0ECD1BFF71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FFFFF"/>
                </a:solidFill>
              </a:defRPr>
            </a:lvl1pPr>
          </a:lstStyle>
          <a:p>
            <a:fld id="{34C9B0E5-37D7-412E-A162-6A236BADC197}" type="slidenum">
              <a:rPr lang="sv-SE" smtClean="0"/>
              <a:pPr/>
              <a:t>‹#›</a:t>
            </a:fld>
            <a:endParaRPr lang="sv-SE" dirty="0"/>
          </a:p>
        </p:txBody>
      </p:sp>
      <p:grpSp>
        <p:nvGrpSpPr>
          <p:cNvPr id="10" name="Grupp 9">
            <a:extLst>
              <a:ext uri="{FF2B5EF4-FFF2-40B4-BE49-F238E27FC236}">
                <a16:creationId xmlns:a16="http://schemas.microsoft.com/office/drawing/2014/main" id="{BCD0A87E-FE0C-48EC-96E1-F6EBC1D60EB4}"/>
              </a:ext>
            </a:extLst>
          </p:cNvPr>
          <p:cNvGrpSpPr/>
          <p:nvPr userDrawn="1"/>
        </p:nvGrpSpPr>
        <p:grpSpPr>
          <a:xfrm>
            <a:off x="9575321" y="4632388"/>
            <a:ext cx="2624600" cy="2234238"/>
            <a:chOff x="9575321" y="4632388"/>
            <a:chExt cx="2624600" cy="2234238"/>
          </a:xfrm>
        </p:grpSpPr>
        <p:grpSp>
          <p:nvGrpSpPr>
            <p:cNvPr id="11" name="Grupp 10">
              <a:extLst>
                <a:ext uri="{FF2B5EF4-FFF2-40B4-BE49-F238E27FC236}">
                  <a16:creationId xmlns:a16="http://schemas.microsoft.com/office/drawing/2014/main" id="{ACA10481-D63E-4AC3-9AE2-AFE237E53EE2}"/>
                </a:ext>
              </a:extLst>
            </p:cNvPr>
            <p:cNvGrpSpPr/>
            <p:nvPr userDrawn="1"/>
          </p:nvGrpSpPr>
          <p:grpSpPr>
            <a:xfrm>
              <a:off x="9575321" y="4632388"/>
              <a:ext cx="2624600" cy="2234238"/>
              <a:chOff x="9575321" y="4632388"/>
              <a:chExt cx="2624600" cy="2234238"/>
            </a:xfrm>
          </p:grpSpPr>
          <p:pic>
            <p:nvPicPr>
              <p:cNvPr id="9" name="Bildobjekt 8">
                <a:extLst>
                  <a:ext uri="{FF2B5EF4-FFF2-40B4-BE49-F238E27FC236}">
                    <a16:creationId xmlns:a16="http://schemas.microsoft.com/office/drawing/2014/main" id="{202610F5-2FAD-47F3-9DA3-0B09A2D86B1A}"/>
                  </a:ext>
                </a:extLst>
              </p:cNvPr>
              <p:cNvPicPr>
                <a:picLocks noChangeAspect="1"/>
              </p:cNvPicPr>
              <p:nvPr userDrawn="1"/>
            </p:nvPicPr>
            <p:blipFill>
              <a:blip r:embed="rId7" cstate="hq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5400000">
                <a:off x="9770502" y="4437207"/>
                <a:ext cx="2234238" cy="2624600"/>
              </a:xfrm>
              <a:prstGeom prst="rect">
                <a:avLst/>
              </a:prstGeom>
            </p:spPr>
          </p:pic>
          <p:sp>
            <p:nvSpPr>
              <p:cNvPr id="7" name="Rektangel 6">
                <a:extLst>
                  <a:ext uri="{FF2B5EF4-FFF2-40B4-BE49-F238E27FC236}">
                    <a16:creationId xmlns:a16="http://schemas.microsoft.com/office/drawing/2014/main" id="{62880465-B287-44D9-987F-54B252C2CEC4}"/>
                  </a:ext>
                </a:extLst>
              </p:cNvPr>
              <p:cNvSpPr/>
              <p:nvPr userDrawn="1"/>
            </p:nvSpPr>
            <p:spPr>
              <a:xfrm>
                <a:off x="11527768" y="5607170"/>
                <a:ext cx="428443" cy="983411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pic>
          <p:nvPicPr>
            <p:cNvPr id="8" name="Bildobjekt 7" descr="En bild som visar ritning&#10;&#10;Automatiskt genererad beskrivning">
              <a:extLst>
                <a:ext uri="{FF2B5EF4-FFF2-40B4-BE49-F238E27FC236}">
                  <a16:creationId xmlns:a16="http://schemas.microsoft.com/office/drawing/2014/main" id="{05E2CB7E-A3C4-4B87-A60A-A968FF73A4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0052" y="6211021"/>
              <a:ext cx="966160" cy="3993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6646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6" r:id="rId1"/>
    <p:sldLayoutId id="2147483684" r:id="rId2"/>
    <p:sldLayoutId id="2147483685" r:id="rId3"/>
    <p:sldLayoutId id="2147483714" r:id="rId4"/>
    <p:sldLayoutId id="2147483715" r:id="rId5"/>
  </p:sldLayoutIdLst>
  <p:hf hdr="0"/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400" b="1" kern="120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1800" kern="1200">
          <a:solidFill>
            <a:srgbClr val="FFFFFF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1600" kern="12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400" kern="12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Bildobjekt 8">
            <a:extLst>
              <a:ext uri="{FF2B5EF4-FFF2-40B4-BE49-F238E27FC236}">
                <a16:creationId xmlns:a16="http://schemas.microsoft.com/office/drawing/2014/main" id="{01E141CC-09B0-40DE-8689-3F3B027583FA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05BCB83-A863-4826-822D-A1E93A1CEE6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3541014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22222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1DAAA166-5B7B-4123-95F0-B8C7A0DAD3E9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E467AC3-6FEB-43D1-B07B-53D7F2F674EB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640" cy="403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9706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Bildobjekt 9" descr="En bild som visar ritning&#10;&#10;Automatiskt genererad beskrivning">
            <a:extLst>
              <a:ext uri="{FF2B5EF4-FFF2-40B4-BE49-F238E27FC236}">
                <a16:creationId xmlns:a16="http://schemas.microsoft.com/office/drawing/2014/main" id="{3AE7FF09-5CCC-4FAB-8408-8005BA4AAF14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2244" y="6356350"/>
            <a:ext cx="975483" cy="403200"/>
          </a:xfrm>
          <a:prstGeom prst="rect">
            <a:avLst/>
          </a:prstGeom>
        </p:spPr>
      </p:pic>
      <p:sp>
        <p:nvSpPr>
          <p:cNvPr id="2" name="Platshållare för rubrik 1"/>
          <p:cNvSpPr>
            <a:spLocks noGrp="1"/>
          </p:cNvSpPr>
          <p:nvPr>
            <p:ph type="title"/>
          </p:nvPr>
        </p:nvSpPr>
        <p:spPr>
          <a:xfrm>
            <a:off x="664233" y="975186"/>
            <a:ext cx="9609825" cy="1112405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v-SE" dirty="0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64232" y="2495203"/>
            <a:ext cx="9609825" cy="373859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sv-SE" dirty="0"/>
              <a:t>Redigera format för bakgrundstext</a:t>
            </a:r>
          </a:p>
          <a:p>
            <a:pPr lvl="1"/>
            <a:r>
              <a:rPr lang="sv-SE" dirty="0"/>
              <a:t>Nivå två</a:t>
            </a:r>
          </a:p>
          <a:p>
            <a:pPr lvl="2"/>
            <a:r>
              <a:rPr lang="sv-SE" dirty="0"/>
              <a:t>Nivå tre</a:t>
            </a:r>
          </a:p>
          <a:p>
            <a:pPr lvl="3"/>
            <a:r>
              <a:rPr lang="sv-SE" dirty="0"/>
              <a:t>Nivå fyra</a:t>
            </a:r>
          </a:p>
          <a:p>
            <a:pPr lvl="4"/>
            <a:r>
              <a:rPr lang="sv-SE" dirty="0"/>
              <a:t>Nivå fem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2"/>
          </p:nvPr>
        </p:nvSpPr>
        <p:spPr>
          <a:xfrm>
            <a:off x="664232" y="6356350"/>
            <a:ext cx="12693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7B8AFE85-CBC8-4288-B382-C619C57157AE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3"/>
          </p:nvPr>
        </p:nvSpPr>
        <p:spPr>
          <a:xfrm>
            <a:off x="2457449" y="6356350"/>
            <a:ext cx="60293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r>
              <a:rPr lang="sv-SE"/>
              <a:t>Kostnader för läkemedelsförmån 2020</a:t>
            </a:r>
            <a:endParaRPr lang="sv-SE" dirty="0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4"/>
          </p:nvPr>
        </p:nvSpPr>
        <p:spPr>
          <a:xfrm>
            <a:off x="9009033" y="6356350"/>
            <a:ext cx="127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2A89D212-3966-4D00-A59B-EFC19ACC4594}" type="slidenum">
              <a:rPr lang="sv-SE" smtClean="0"/>
              <a:pPr/>
              <a:t>‹#›</a:t>
            </a:fld>
            <a:endParaRPr lang="sv-SE" dirty="0"/>
          </a:p>
        </p:txBody>
      </p:sp>
      <p:cxnSp>
        <p:nvCxnSpPr>
          <p:cNvPr id="9" name="Rak koppling 8">
            <a:extLst>
              <a:ext uri="{FF2B5EF4-FFF2-40B4-BE49-F238E27FC236}">
                <a16:creationId xmlns:a16="http://schemas.microsoft.com/office/drawing/2014/main" id="{A52E8933-DCFE-49DC-8860-51A0F5BEB337}"/>
              </a:ext>
            </a:extLst>
          </p:cNvPr>
          <p:cNvCxnSpPr/>
          <p:nvPr userDrawn="1"/>
        </p:nvCxnSpPr>
        <p:spPr>
          <a:xfrm>
            <a:off x="0" y="6279521"/>
            <a:ext cx="12192000" cy="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242665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</p:sldLayoutIdLst>
  <p:hf hdr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8763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Symbol" panose="05050102010706020507" pitchFamily="18" charset="2"/>
        <a:buChar char="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Symbol" panose="05050102010706020507" pitchFamily="18" charset="2"/>
        <a:buChar char="-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0"/>
        </a:spcBef>
        <a:spcAft>
          <a:spcPts val="200"/>
        </a:spcAft>
        <a:buFont typeface="Symbol" panose="05050102010706020507" pitchFamily="18" charset="2"/>
        <a:buChar char="-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9" pos="3840">
          <p15:clr>
            <a:srgbClr val="F26B43"/>
          </p15:clr>
        </p15:guide>
        <p15:guide id="10" orient="horz" pos="216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2875DB7-1514-4C4D-B931-224B803191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Kostnader för läkemedelsförmån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7E51F1C3-7629-48F6-86E2-69DB5574D7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Utveckling t.o.m. mars 2024</a:t>
            </a:r>
            <a:br>
              <a:rPr lang="sv-SE" dirty="0"/>
            </a:br>
            <a:endParaRPr lang="sv-SE" dirty="0"/>
          </a:p>
          <a:p>
            <a:r>
              <a:rPr lang="sv-SE" dirty="0"/>
              <a:t>Materialet: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avser kostnader inklusive moms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sv-SE" dirty="0"/>
              <a:t> är ej åldersstandardiserat</a:t>
            </a:r>
          </a:p>
          <a:p>
            <a:endParaRPr lang="sv-SE" dirty="0"/>
          </a:p>
          <a:p>
            <a:r>
              <a:rPr lang="sv-SE" dirty="0"/>
              <a:t>Jonas Eriksson: jonas.eriksson@skr.se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DB9D38-C56D-4833-89C9-ACF35C37DFDC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2023</a:t>
            </a:r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1</a:t>
            </a:fld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8878789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ubrik 4"/>
          <p:cNvSpPr>
            <a:spLocks noGrp="1"/>
          </p:cNvSpPr>
          <p:nvPr>
            <p:ph type="title"/>
          </p:nvPr>
        </p:nvSpPr>
        <p:spPr>
          <a:xfrm>
            <a:off x="664232" y="398456"/>
            <a:ext cx="9609825" cy="588438"/>
          </a:xfrm>
        </p:spPr>
        <p:txBody>
          <a:bodyPr/>
          <a:lstStyle/>
          <a:p>
            <a:r>
              <a:rPr lang="sv-SE" altLang="sv-SE" sz="2400"/>
              <a:t>Månadsvisa kostnader för förmånen samt procentuell förändring</a:t>
            </a:r>
            <a:endParaRPr lang="sv-SE" sz="2400"/>
          </a:p>
        </p:txBody>
      </p:sp>
      <p:sp>
        <p:nvSpPr>
          <p:cNvPr id="6" name="Platshållare för datum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53331-2C57-4B1A-A0BA-71A9C2B71483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7" name="Platshållare för sidfot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8" name="Platshållare för bild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2</a:t>
            </a:fld>
            <a:endParaRPr lang="sv-SE" dirty="0"/>
          </a:p>
        </p:txBody>
      </p:sp>
      <p:pic>
        <p:nvPicPr>
          <p:cNvPr id="2" name="Bildobjekt 1" descr="Kostnader för 2024 kontra 2023 samt procentuell förändring. &#10;Procentuell förändring från 2024-2023&#10;Januari:  +19,4 procent&#10;Februari: +14,8 procent&#10;Mars: +4,4 procent">
            <a:extLst>
              <a:ext uri="{FF2B5EF4-FFF2-40B4-BE49-F238E27FC236}">
                <a16:creationId xmlns:a16="http://schemas.microsoft.com/office/drawing/2014/main" id="{EEA09EFC-9492-2E77-41BF-7617746DDAB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1539" y="975212"/>
            <a:ext cx="8021903" cy="4890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343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ubrik 6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902928" cy="725598"/>
          </a:xfrm>
        </p:spPr>
        <p:txBody>
          <a:bodyPr/>
          <a:lstStyle/>
          <a:p>
            <a:r>
              <a:rPr lang="sv-SE" altLang="sv-SE" dirty="0"/>
              <a:t>Kostnadsutveckling ackumulerad månadsvis i miljoner kronor samt procentuell förändring jämfört med motsvarande månad föregående år</a:t>
            </a:r>
            <a:endParaRPr lang="sv-SE" dirty="0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C2EFD-9113-4DAA-B4B5-661EC6D68088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3</a:t>
            </a:fld>
            <a:endParaRPr lang="sv-SE" dirty="0"/>
          </a:p>
        </p:txBody>
      </p:sp>
      <p:pic>
        <p:nvPicPr>
          <p:cNvPr id="2" name="Bildobjekt 1" descr="Kostnader för 2024 kontra 2023 samt procentuell förändring. &#10;Procentuell förändring från 2024-2023&#10;Januari:  +19,4 procent&#10;Februari: +17,1 procent&#10;Mars: +12,5 procent">
            <a:extLst>
              <a:ext uri="{FF2B5EF4-FFF2-40B4-BE49-F238E27FC236}">
                <a16:creationId xmlns:a16="http://schemas.microsoft.com/office/drawing/2014/main" id="{B6FEB3C7-8CE7-6454-85C9-A0EFC45AC70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30" y="1291966"/>
            <a:ext cx="7367276" cy="4491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2736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Kostnadsutveckling för förmånen – löpande 12 </a:t>
            </a:r>
            <a:r>
              <a:rPr lang="sv-SE" altLang="sv-SE" dirty="0" err="1"/>
              <a:t>månadstal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4</a:t>
            </a:fld>
            <a:endParaRPr lang="sv-SE" dirty="0"/>
          </a:p>
        </p:txBody>
      </p:sp>
      <p:pic>
        <p:nvPicPr>
          <p:cNvPr id="7" name="Bildobjekt 6" descr="Kostnadsökningstakten för rullande12 månadstal har ökat sedan början av 2022. I mars 2024 ökade kostnaderna för förmånen med 11,4 procent jämfört med föregående 12-månaders period.">
            <a:extLst>
              <a:ext uri="{FF2B5EF4-FFF2-40B4-BE49-F238E27FC236}">
                <a16:creationId xmlns:a16="http://schemas.microsoft.com/office/drawing/2014/main" id="{0D3F815D-914A-DC52-EA87-46A99E5347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8723" y="1001546"/>
            <a:ext cx="6517434" cy="4728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8088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Kostnad läkemedelsförmån t.o.m. mars 2024</a:t>
            </a:r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5</a:t>
            </a:fld>
            <a:endParaRPr lang="sv-SE" dirty="0"/>
          </a:p>
        </p:txBody>
      </p:sp>
      <p:pic>
        <p:nvPicPr>
          <p:cNvPr id="8" name="Bildobjekt 7" descr="Säsongrensat fortsätter kostnaderna att öka ">
            <a:extLst>
              <a:ext uri="{FF2B5EF4-FFF2-40B4-BE49-F238E27FC236}">
                <a16:creationId xmlns:a16="http://schemas.microsoft.com/office/drawing/2014/main" id="{73255EC5-2EAE-B0A4-410B-FB09C52B66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4661" y="949973"/>
            <a:ext cx="7786806" cy="4816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9894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/>
              <a:t>Kostnad för läkemedelsförmån, kronor per invånare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6</a:t>
            </a:fld>
            <a:endParaRPr lang="sv-SE" dirty="0"/>
          </a:p>
        </p:txBody>
      </p:sp>
      <p:pic>
        <p:nvPicPr>
          <p:cNvPr id="6" name="Bildobjekt 5" descr="Kostnad kronor per invånare och region&#10;&#10;En ökning i kostnad per invånare i alla  regioner från 2023. Gotland har högst kostnader per invånare och Västra Götaland lägst. ">
            <a:extLst>
              <a:ext uri="{FF2B5EF4-FFF2-40B4-BE49-F238E27FC236}">
                <a16:creationId xmlns:a16="http://schemas.microsoft.com/office/drawing/2014/main" id="{12744BFE-DE6C-8389-2EDF-C56EF5BE99C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173" y="943739"/>
            <a:ext cx="8014027" cy="4886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73637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altLang="sv-SE" dirty="0"/>
              <a:t>Kostnad för läkemedelsförmån 2024,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7</a:t>
            </a:fld>
            <a:endParaRPr lang="sv-SE" dirty="0"/>
          </a:p>
        </p:txBody>
      </p:sp>
      <p:pic>
        <p:nvPicPr>
          <p:cNvPr id="6" name="Bildobjekt 5" descr="Kostnad per invånare 2024 till och med mars 2024.&#10;Snittet i riket ligger på 890 kronor per invånare. Fyra regioner ligger under snittkostnaden i riket. ">
            <a:extLst>
              <a:ext uri="{FF2B5EF4-FFF2-40B4-BE49-F238E27FC236}">
                <a16:creationId xmlns:a16="http://schemas.microsoft.com/office/drawing/2014/main" id="{6D4FFC65-9362-96A8-BB77-3238C23B36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8222" y="882348"/>
            <a:ext cx="8224950" cy="501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0247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64232" y="371682"/>
            <a:ext cx="10070824" cy="725598"/>
          </a:xfrm>
        </p:spPr>
        <p:txBody>
          <a:bodyPr/>
          <a:lstStyle/>
          <a:p>
            <a:r>
              <a:rPr lang="sv-SE" altLang="sv-SE" dirty="0"/>
              <a:t>Förväntad kostnad enligt behovsmodell samt faktisk kostnad t.o.m. mars, kronor per invånare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8</a:t>
            </a:fld>
            <a:endParaRPr lang="sv-SE" dirty="0"/>
          </a:p>
        </p:txBody>
      </p:sp>
      <p:pic>
        <p:nvPicPr>
          <p:cNvPr id="7" name="Bildobjekt 6" descr="Förväntad kostnad enligt behovsmodell&#10;&#10;Faktiska kostnaden ligger högre än behovsmodellen för flera regioner. Högst avvikelse har Gotland, Halland Norrbotten och Västerbotten.">
            <a:extLst>
              <a:ext uri="{FF2B5EF4-FFF2-40B4-BE49-F238E27FC236}">
                <a16:creationId xmlns:a16="http://schemas.microsoft.com/office/drawing/2014/main" id="{E4C14342-4F33-213B-1086-AE186C803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710" y="1190603"/>
            <a:ext cx="7606266" cy="4637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37749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545360" y="362538"/>
            <a:ext cx="9609825" cy="725598"/>
          </a:xfrm>
        </p:spPr>
        <p:txBody>
          <a:bodyPr/>
          <a:lstStyle/>
          <a:p>
            <a:r>
              <a:rPr lang="sv-SE" altLang="sv-SE" dirty="0"/>
              <a:t>Procentuell kostnadsutveckling jämfört med föregående år per månad 2024</a:t>
            </a:r>
            <a:endParaRPr lang="sv-SE" dirty="0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5A9BE-77EE-4BCB-9F30-0DC482B8C295}" type="datetime1">
              <a:rPr lang="sv-SE" smtClean="0"/>
              <a:t>2024-04-15</a:t>
            </a:fld>
            <a:endParaRPr lang="sv-SE" dirty="0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sv-SE" dirty="0"/>
              <a:t>Kostnader för läkemedelsförmån 2024</a:t>
            </a:r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BAD975-63FF-4468-AC34-025F73E043F9}" type="slidenum">
              <a:rPr lang="sv-SE" smtClean="0"/>
              <a:t>9</a:t>
            </a:fld>
            <a:endParaRPr lang="sv-SE" dirty="0"/>
          </a:p>
        </p:txBody>
      </p:sp>
      <p:pic>
        <p:nvPicPr>
          <p:cNvPr id="6" name="Bildobjekt 5" descr="Procentuell kostnadsutveckling 2023-2024&#10;&#10;Utvecklingen per region och i hela riket. Procentuell ökning totalt i mars 2024 jämfört med mars 2023: Sverige 4,4 procent. Region Sörmland har störst ökning, 7,9 procent.">
            <a:extLst>
              <a:ext uri="{FF2B5EF4-FFF2-40B4-BE49-F238E27FC236}">
                <a16:creationId xmlns:a16="http://schemas.microsoft.com/office/drawing/2014/main" id="{EE8A3A5B-4F78-E8DE-6530-12D78176C6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061" y="1278082"/>
            <a:ext cx="10136927" cy="422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352736"/>
      </p:ext>
    </p:extLst>
  </p:cSld>
  <p:clrMapOvr>
    <a:masterClrMapping/>
  </p:clrMapOvr>
</p:sld>
</file>

<file path=ppt/theme/theme1.xml><?xml version="1.0" encoding="utf-8"?>
<a:theme xmlns:a="http://schemas.openxmlformats.org/drawingml/2006/main" name="SKL PPT Gul">
  <a:themeElements>
    <a:clrScheme name="SKL 2017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CAF1EB7-961D-45FB-A7E7-5E325B50E9F9}"/>
    </a:ext>
  </a:extLst>
</a:theme>
</file>

<file path=ppt/theme/theme2.xml><?xml version="1.0" encoding="utf-8"?>
<a:theme xmlns:a="http://schemas.openxmlformats.org/drawingml/2006/main" name="SKL PPT Röd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708A3794-37D9-4803-84A9-AB78FBB36BC4}"/>
    </a:ext>
  </a:extLst>
</a:theme>
</file>

<file path=ppt/theme/theme3.xml><?xml version="1.0" encoding="utf-8"?>
<a:theme xmlns:a="http://schemas.openxmlformats.org/drawingml/2006/main" name="Inledningsbilder">
  <a:themeElements>
    <a:clrScheme name="SKL PPT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2E78E39C-B60B-491F-A96D-3FDDC16DF557}"/>
    </a:ext>
  </a:extLst>
</a:theme>
</file>

<file path=ppt/theme/theme4.xml><?xml version="1.0" encoding="utf-8"?>
<a:theme xmlns:a="http://schemas.openxmlformats.org/drawingml/2006/main" name="SKL PPT Mörk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095DED30-6B13-4BE2-BA4C-EA3394B95B7F}"/>
    </a:ext>
  </a:extLst>
</a:theme>
</file>

<file path=ppt/theme/theme5.xml><?xml version="1.0" encoding="utf-8"?>
<a:theme xmlns:a="http://schemas.openxmlformats.org/drawingml/2006/main" name="SKL PPT Svar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87141482-60FB-45BC-B401-1519BD2D21BE}"/>
    </a:ext>
  </a:extLst>
</a:theme>
</file>

<file path=ppt/theme/theme6.xml><?xml version="1.0" encoding="utf-8"?>
<a:theme xmlns:a="http://schemas.openxmlformats.org/drawingml/2006/main" name="SKL PPT Vit">
  <a:themeElements>
    <a:clrScheme name="SKL PPT">
      <a:dk1>
        <a:sysClr val="windowText" lastClr="000000"/>
      </a:dk1>
      <a:lt1>
        <a:sysClr val="window" lastClr="FFFFFF"/>
      </a:lt1>
      <a:dk2>
        <a:srgbClr val="6A605A"/>
      </a:dk2>
      <a:lt2>
        <a:srgbClr val="D7D1CA"/>
      </a:lt2>
      <a:accent1>
        <a:srgbClr val="E6460A"/>
      </a:accent1>
      <a:accent2>
        <a:srgbClr val="FFBE0A"/>
      </a:accent2>
      <a:accent3>
        <a:srgbClr val="F39325"/>
      </a:accent3>
      <a:accent4>
        <a:srgbClr val="D7D1CA"/>
      </a:accent4>
      <a:accent5>
        <a:srgbClr val="8D8179"/>
      </a:accent5>
      <a:accent6>
        <a:srgbClr val="6A605A"/>
      </a:accent6>
      <a:hlink>
        <a:srgbClr val="0563C1"/>
      </a:hlink>
      <a:folHlink>
        <a:srgbClr val="954F72"/>
      </a:folHlink>
    </a:clrScheme>
    <a:fontScheme name="SKL PP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KR v2.potx" id="{D3B8204D-15DA-4D53-A978-5DAFE6192BB7}" vid="{AA2B0D8B-6B51-4AAB-ADE9-8F3C4DAB5BAA}"/>
    </a:ext>
  </a:extLst>
</a:theme>
</file>

<file path=ppt/theme/theme7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SKR</Template>
  <TotalTime>2954</TotalTime>
  <Words>169</Words>
  <Application>Microsoft Office PowerPoint</Application>
  <PresentationFormat>Bredbild</PresentationFormat>
  <Paragraphs>42</Paragraphs>
  <Slides>9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6</vt:i4>
      </vt:variant>
      <vt:variant>
        <vt:lpstr>Bildrubriker</vt:lpstr>
      </vt:variant>
      <vt:variant>
        <vt:i4>9</vt:i4>
      </vt:variant>
    </vt:vector>
  </HeadingPairs>
  <TitlesOfParts>
    <vt:vector size="19" baseType="lpstr">
      <vt:lpstr>Arial</vt:lpstr>
      <vt:lpstr>Calibri</vt:lpstr>
      <vt:lpstr>Symbol</vt:lpstr>
      <vt:lpstr>Wingdings</vt:lpstr>
      <vt:lpstr>SKL PPT Gul</vt:lpstr>
      <vt:lpstr>SKL PPT Röd</vt:lpstr>
      <vt:lpstr>Inledningsbilder</vt:lpstr>
      <vt:lpstr>SKL PPT Mörk</vt:lpstr>
      <vt:lpstr>SKL PPT Svart</vt:lpstr>
      <vt:lpstr>SKL PPT Vit</vt:lpstr>
      <vt:lpstr>Kostnader för läkemedelsförmån</vt:lpstr>
      <vt:lpstr>Månadsvisa kostnader för förmånen samt procentuell förändring</vt:lpstr>
      <vt:lpstr>Kostnadsutveckling ackumulerad månadsvis i miljoner kronor samt procentuell förändring jämfört med motsvarande månad föregående år</vt:lpstr>
      <vt:lpstr>Kostnadsutveckling för förmånen – löpande 12 månadstal</vt:lpstr>
      <vt:lpstr>Kostnad läkemedelsförmån t.o.m. mars 2024</vt:lpstr>
      <vt:lpstr>Kostnad för läkemedelsförmån, kronor per invånare</vt:lpstr>
      <vt:lpstr>Kostnad för läkemedelsförmån 2024, kronor per invånare</vt:lpstr>
      <vt:lpstr>Förväntad kostnad enligt behovsmodell samt faktisk kostnad t.o.m. mars, kronor per invånare</vt:lpstr>
      <vt:lpstr>Procentuell kostnadsutveckling jämfört med föregående år per månad 2024</vt:lpstr>
    </vt:vector>
  </TitlesOfParts>
  <Company>Sverige Kommuner och Landsting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Kostnader för läkemedelsförmån</dc:title>
  <dc:creator>Jonsson Elisabet</dc:creator>
  <cp:lastModifiedBy>Eriksson Jonas</cp:lastModifiedBy>
  <cp:revision>432</cp:revision>
  <cp:lastPrinted>2020-11-20T16:11:14Z</cp:lastPrinted>
  <dcterms:created xsi:type="dcterms:W3CDTF">2020-11-20T15:25:40Z</dcterms:created>
  <dcterms:modified xsi:type="dcterms:W3CDTF">2024-04-15T19:55:26Z</dcterms:modified>
</cp:coreProperties>
</file>