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297" r:id="rId3"/>
    <p:sldId id="296" r:id="rId4"/>
    <p:sldId id="294" r:id="rId5"/>
    <p:sldId id="257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69" r:id="rId20"/>
    <p:sldId id="289" r:id="rId21"/>
    <p:sldId id="290" r:id="rId22"/>
    <p:sldId id="291" r:id="rId23"/>
    <p:sldId id="268" r:id="rId24"/>
    <p:sldId id="292" r:id="rId2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174" d="100"/>
          <a:sy n="174" d="100"/>
        </p:scale>
        <p:origin x="145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201976"/>
            <a:ext cx="7772400" cy="147002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06321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/>
              <a:pPr/>
              <a:t>2021-03-18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färga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/>
              <a:pPr/>
              <a:t>2021-03-18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500" b="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/>
              <a:pPr/>
              <a:t>2021-03-18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 färga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0715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dirty="0" smtClean="0"/>
            </a:lvl1pPr>
            <a:lvl2pPr>
              <a:defRPr lang="sv-SE" dirty="0" smtClean="0"/>
            </a:lvl2pPr>
            <a:lvl3pPr>
              <a:defRPr lang="sv-SE" dirty="0" smtClean="0"/>
            </a:lvl3pPr>
            <a:lvl4pPr>
              <a:defRPr lang="sv-SE" dirty="0" smtClean="0"/>
            </a:lvl4pPr>
            <a:lvl5pPr>
              <a:defRPr lang="sv-SE" dirty="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07154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dirty="0" smtClean="0"/>
            </a:lvl1pPr>
            <a:lvl2pPr>
              <a:defRPr lang="sv-SE" dirty="0" smtClean="0"/>
            </a:lvl2pPr>
            <a:lvl3pPr>
              <a:defRPr lang="sv-SE" dirty="0" smtClean="0"/>
            </a:lvl3pPr>
            <a:lvl4pPr>
              <a:defRPr lang="sv-SE" dirty="0" smtClean="0"/>
            </a:lvl4pPr>
            <a:lvl5pPr>
              <a:defRPr lang="sv-SE" dirty="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/>
              <a:pPr/>
              <a:t>2021-03-18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500" b="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0715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dirty="0" smtClean="0"/>
            </a:lvl1pPr>
            <a:lvl2pPr>
              <a:defRPr lang="sv-SE" dirty="0" smtClean="0"/>
            </a:lvl2pPr>
            <a:lvl3pPr>
              <a:defRPr lang="sv-SE" dirty="0" smtClean="0"/>
            </a:lvl3pPr>
            <a:lvl4pPr>
              <a:defRPr lang="sv-SE" dirty="0" smtClean="0"/>
            </a:lvl4pPr>
            <a:lvl5pPr>
              <a:defRPr lang="sv-SE" dirty="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07154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dirty="0" smtClean="0"/>
            </a:lvl1pPr>
            <a:lvl2pPr>
              <a:defRPr lang="sv-SE" dirty="0" smtClean="0"/>
            </a:lvl2pPr>
            <a:lvl3pPr>
              <a:defRPr lang="sv-SE" dirty="0" smtClean="0"/>
            </a:lvl3pPr>
            <a:lvl4pPr>
              <a:defRPr lang="sv-SE" dirty="0" smtClean="0"/>
            </a:lvl4pPr>
            <a:lvl5pPr>
              <a:defRPr lang="sv-SE" dirty="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/>
              <a:pPr/>
              <a:t>2021-03-18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500" b="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/>
              <a:pPr/>
              <a:t>2021-03-18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iagram 8"/>
          <p:cNvSpPr>
            <a:spLocks noGrp="1"/>
          </p:cNvSpPr>
          <p:nvPr>
            <p:ph type="chart" sz="quarter" idx="13"/>
          </p:nvPr>
        </p:nvSpPr>
        <p:spPr>
          <a:xfrm>
            <a:off x="468313" y="1611314"/>
            <a:ext cx="8223403" cy="4060438"/>
          </a:xfrm>
        </p:spPr>
        <p:txBody>
          <a:bodyPr/>
          <a:lstStyle/>
          <a:p>
            <a:r>
              <a:rPr lang="sv-SE" smtClean="0"/>
              <a:t>Klicka på ikonen för att lägga till ett diagram</a:t>
            </a:r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färga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/>
              <a:pPr/>
              <a:t>2021-03-18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500" b="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/>
              <a:pPr/>
              <a:t>2021-03-18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/>
              <a:pPr/>
              <a:t>2021-03-18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060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143644"/>
            <a:ext cx="1400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E7876-5999-4803-9494-E373D9411281}" type="datetimeFigureOut">
              <a:rPr lang="sv-SE" smtClean="0"/>
              <a:pPr/>
              <a:t>2021-03-18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57422" y="6143644"/>
            <a:ext cx="2143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000628" y="6143644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A5D00-1160-406B-8205-4F55E63EE66F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1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20000"/>
        </a:lnSpc>
        <a:spcBef>
          <a:spcPct val="20000"/>
        </a:spcBef>
        <a:buFont typeface="Wingdings" pitchFamily="2" charset="2"/>
        <a:buChar char="§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20000"/>
        </a:lnSpc>
        <a:spcBef>
          <a:spcPct val="20000"/>
        </a:spcBef>
        <a:buFont typeface="Verdana" pitchFamily="34" charset="0"/>
        <a:buChar char="-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ct val="20000"/>
        </a:spcBef>
        <a:buFont typeface="Verdana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ct val="20000"/>
        </a:spcBef>
        <a:buFont typeface="Verdana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ct val="20000"/>
        </a:spcBef>
        <a:buFont typeface="Verdana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Enkätsvar på län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I den här presentationen redovisas resultaten på fråga 1 och 2 i den enkät som skickades ut till SKL:s 310 medlemmar i början på hösten 2016 och som rör beslutsfattande om barnets rättigheter.</a:t>
            </a:r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r>
              <a:rPr lang="sv-SE" sz="1800" dirty="0" smtClean="0"/>
              <a:t>1 </a:t>
            </a:r>
            <a:r>
              <a:rPr lang="sv-SE" sz="1800" dirty="0"/>
              <a:t>Har kommunen, landstinget, regionen fattat beslut i fullmäktige om att arbeta i enlighet med barnkonventionen?</a:t>
            </a:r>
          </a:p>
          <a:p>
            <a:endParaRPr lang="sv-SE" sz="1800" dirty="0"/>
          </a:p>
          <a:p>
            <a:pPr marL="0" indent="0">
              <a:buNone/>
            </a:pPr>
            <a:r>
              <a:rPr lang="sv-SE" sz="1800" dirty="0"/>
              <a:t>2 Har kommunen, landstinget, regionen fattat beslut i styrelsen om att arbeta i enlighet med barnkonventionen?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93938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0" y="654956"/>
            <a:ext cx="9144000" cy="5657553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395536" y="18864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7 Kalmar län</a:t>
            </a:r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30305" y="107252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dirty="0"/>
              <a:t>Fattat beslut i fullmäktige </a:t>
            </a:r>
            <a:endParaRPr lang="sv-SE" sz="1400" dirty="0" smtClean="0"/>
          </a:p>
          <a:p>
            <a:r>
              <a:rPr lang="sv-SE" sz="1400" dirty="0" smtClean="0"/>
              <a:t>eller </a:t>
            </a:r>
            <a:r>
              <a:rPr lang="sv-SE" sz="1400" dirty="0"/>
              <a:t>styrelse om att </a:t>
            </a:r>
          </a:p>
          <a:p>
            <a:r>
              <a:rPr lang="sv-SE" sz="1400" dirty="0"/>
              <a:t>arbeta i enlighet med </a:t>
            </a:r>
            <a:endParaRPr lang="sv-SE" sz="1400" dirty="0" smtClean="0"/>
          </a:p>
          <a:p>
            <a:r>
              <a:rPr lang="sv-SE" sz="1400" dirty="0" smtClean="0"/>
              <a:t>barnkonventionen</a:t>
            </a:r>
            <a:endParaRPr lang="sv-SE" sz="1400" dirty="0"/>
          </a:p>
          <a:p>
            <a:endParaRPr lang="sv-SE" sz="1400" dirty="0"/>
          </a:p>
          <a:p>
            <a:r>
              <a:rPr lang="sv-SE" sz="1400" dirty="0"/>
              <a:t>Rött = nej</a:t>
            </a:r>
          </a:p>
          <a:p>
            <a:r>
              <a:rPr lang="sv-SE" sz="1400" dirty="0"/>
              <a:t>Blått = ja</a:t>
            </a:r>
          </a:p>
          <a:p>
            <a:r>
              <a:rPr lang="sv-SE" sz="1400" dirty="0"/>
              <a:t>Vitt = ej svarat </a:t>
            </a:r>
            <a:r>
              <a:rPr lang="sv-SE" sz="1400" dirty="0" smtClean="0"/>
              <a:t>på </a:t>
            </a:r>
            <a:r>
              <a:rPr lang="sv-SE" sz="1400" dirty="0"/>
              <a:t>enkäten</a:t>
            </a:r>
          </a:p>
          <a:p>
            <a:r>
              <a:rPr lang="sv-SE" sz="1400" dirty="0"/>
              <a:t>Lime = vet ej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4184026" y="107252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Västervik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3192450" y="171885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Vimmerby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4163175" y="2716577"/>
            <a:ext cx="2260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Oskarshamn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5264739" y="3445097"/>
            <a:ext cx="1438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Borgholm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4632610" y="5301208"/>
            <a:ext cx="156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Mörbylånga</a:t>
            </a:r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 rot="2834814">
            <a:off x="4035728" y="3629762"/>
            <a:ext cx="176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Mörbylånga</a:t>
            </a: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3762997" y="4962935"/>
            <a:ext cx="1501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Kalmar</a:t>
            </a:r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 rot="1010960">
            <a:off x="3222416" y="3070382"/>
            <a:ext cx="2091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Hultsfred</a:t>
            </a:r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3515103" y="335460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Högsby</a:t>
            </a:r>
            <a:endParaRPr lang="sv-SE" dirty="0"/>
          </a:p>
        </p:txBody>
      </p:sp>
      <p:sp>
        <p:nvSpPr>
          <p:cNvPr id="15" name="textruta 14"/>
          <p:cNvSpPr txBox="1"/>
          <p:nvPr/>
        </p:nvSpPr>
        <p:spPr>
          <a:xfrm>
            <a:off x="3659901" y="4191099"/>
            <a:ext cx="104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Nybro</a:t>
            </a:r>
            <a:endParaRPr lang="sv-SE" dirty="0"/>
          </a:p>
        </p:txBody>
      </p:sp>
      <p:sp>
        <p:nvSpPr>
          <p:cNvPr id="16" name="textruta 15"/>
          <p:cNvSpPr txBox="1"/>
          <p:nvPr/>
        </p:nvSpPr>
        <p:spPr>
          <a:xfrm rot="2740861">
            <a:off x="2757521" y="4823488"/>
            <a:ext cx="1727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Emmaboda</a:t>
            </a:r>
            <a:endParaRPr lang="sv-SE" dirty="0"/>
          </a:p>
        </p:txBody>
      </p:sp>
      <p:sp>
        <p:nvSpPr>
          <p:cNvPr id="17" name="textruta 16"/>
          <p:cNvSpPr txBox="1"/>
          <p:nvPr/>
        </p:nvSpPr>
        <p:spPr>
          <a:xfrm>
            <a:off x="3632535" y="5390615"/>
            <a:ext cx="1321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Torsås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1699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467544" y="332656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8 Gotland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223"/>
            <a:ext cx="9144000" cy="5657553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30305" y="107252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dirty="0"/>
              <a:t>Fattat beslut i fullmäktige </a:t>
            </a:r>
            <a:endParaRPr lang="sv-SE" sz="1400" dirty="0" smtClean="0"/>
          </a:p>
          <a:p>
            <a:r>
              <a:rPr lang="sv-SE" sz="1400" dirty="0" smtClean="0"/>
              <a:t>eller </a:t>
            </a:r>
            <a:r>
              <a:rPr lang="sv-SE" sz="1400" dirty="0"/>
              <a:t>styrelse om att </a:t>
            </a:r>
          </a:p>
          <a:p>
            <a:r>
              <a:rPr lang="sv-SE" sz="1400" dirty="0"/>
              <a:t>arbeta i enlighet med </a:t>
            </a:r>
            <a:endParaRPr lang="sv-SE" sz="1400" dirty="0" smtClean="0"/>
          </a:p>
          <a:p>
            <a:r>
              <a:rPr lang="sv-SE" sz="1400" dirty="0" smtClean="0"/>
              <a:t>barnkonventionen</a:t>
            </a:r>
            <a:endParaRPr lang="sv-SE" sz="1400" dirty="0"/>
          </a:p>
          <a:p>
            <a:endParaRPr lang="sv-SE" sz="1400" dirty="0"/>
          </a:p>
          <a:p>
            <a:r>
              <a:rPr lang="sv-SE" sz="1400" dirty="0"/>
              <a:t>Rött = nej</a:t>
            </a:r>
          </a:p>
          <a:p>
            <a:r>
              <a:rPr lang="sv-SE" sz="1400" dirty="0"/>
              <a:t>Blått = ja</a:t>
            </a:r>
          </a:p>
          <a:p>
            <a:r>
              <a:rPr lang="sv-SE" sz="1400" dirty="0"/>
              <a:t>Vitt = ej svarat </a:t>
            </a:r>
            <a:r>
              <a:rPr lang="sv-SE" sz="1400" dirty="0" smtClean="0"/>
              <a:t>på </a:t>
            </a:r>
            <a:r>
              <a:rPr lang="sv-SE" sz="1400" dirty="0"/>
              <a:t>enkäten</a:t>
            </a:r>
          </a:p>
          <a:p>
            <a:r>
              <a:rPr lang="sv-SE" sz="1400" dirty="0"/>
              <a:t>Lime = vet ej</a:t>
            </a:r>
          </a:p>
        </p:txBody>
      </p:sp>
    </p:spTree>
    <p:extLst>
      <p:ext uri="{BB962C8B-B14F-4D97-AF65-F5344CB8AC3E}">
        <p14:creationId xmlns:p14="http://schemas.microsoft.com/office/powerpoint/2010/main" val="646605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223"/>
            <a:ext cx="9144000" cy="565755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403648" y="198884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Olofström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 rot="19613582">
            <a:off x="1946138" y="507546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Sölvesborg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3347864" y="26369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Karlshamn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5292080" y="162880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Ronneby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7487816" y="180417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Karlskrona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406486" y="20210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9 Blekinge län</a:t>
            </a:r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180020" y="57144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dirty="0"/>
              <a:t>Fattat beslut i fullmäktige eller styrelse om att </a:t>
            </a:r>
          </a:p>
          <a:p>
            <a:r>
              <a:rPr lang="sv-SE" sz="1400" dirty="0"/>
              <a:t>arbeta i enlighet med barnkonventionen</a:t>
            </a:r>
          </a:p>
          <a:p>
            <a:endParaRPr lang="sv-SE" sz="1400" dirty="0"/>
          </a:p>
          <a:p>
            <a:r>
              <a:rPr lang="sv-SE" sz="1400" dirty="0"/>
              <a:t>Rött = nej</a:t>
            </a:r>
          </a:p>
          <a:p>
            <a:r>
              <a:rPr lang="sv-SE" sz="1400" dirty="0"/>
              <a:t>Blått = ja</a:t>
            </a:r>
          </a:p>
          <a:p>
            <a:r>
              <a:rPr lang="sv-SE" sz="1400" dirty="0"/>
              <a:t>Vitt = ej svarat </a:t>
            </a:r>
            <a:endParaRPr lang="sv-SE" sz="1400" dirty="0" smtClean="0"/>
          </a:p>
          <a:p>
            <a:r>
              <a:rPr lang="sv-SE" sz="1400" dirty="0" smtClean="0"/>
              <a:t>på </a:t>
            </a:r>
            <a:r>
              <a:rPr lang="sv-SE" sz="1400" dirty="0"/>
              <a:t>enkäten</a:t>
            </a:r>
          </a:p>
          <a:p>
            <a:r>
              <a:rPr lang="sv-SE" sz="1400" dirty="0"/>
              <a:t>Lime = vet ej</a:t>
            </a:r>
          </a:p>
        </p:txBody>
      </p:sp>
    </p:spTree>
    <p:extLst>
      <p:ext uri="{BB962C8B-B14F-4D97-AF65-F5344CB8AC3E}">
        <p14:creationId xmlns:p14="http://schemas.microsoft.com/office/powerpoint/2010/main" val="564737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6632"/>
            <a:ext cx="6274610" cy="606581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6783" y="130233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10 Skåne län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-18256" y="116632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 smtClean="0"/>
              <a:t>    </a:t>
            </a:r>
          </a:p>
          <a:p>
            <a:endParaRPr lang="sv-SE" dirty="0" smtClean="0"/>
          </a:p>
          <a:p>
            <a:r>
              <a:rPr lang="sv-SE" dirty="0" smtClean="0"/>
              <a:t>Fattat </a:t>
            </a:r>
            <a:r>
              <a:rPr lang="sv-SE" dirty="0"/>
              <a:t>beslut i fullmäktige </a:t>
            </a:r>
            <a:endParaRPr lang="sv-SE" dirty="0" smtClean="0"/>
          </a:p>
          <a:p>
            <a:r>
              <a:rPr lang="sv-SE" dirty="0" smtClean="0"/>
              <a:t>eller </a:t>
            </a:r>
            <a:r>
              <a:rPr lang="sv-SE" dirty="0"/>
              <a:t>styrelse om att </a:t>
            </a:r>
          </a:p>
          <a:p>
            <a:r>
              <a:rPr lang="sv-SE" dirty="0"/>
              <a:t>arbeta i enlighet </a:t>
            </a:r>
            <a:endParaRPr lang="sv-SE" dirty="0" smtClean="0"/>
          </a:p>
          <a:p>
            <a:r>
              <a:rPr lang="sv-SE" dirty="0" smtClean="0"/>
              <a:t>med </a:t>
            </a:r>
            <a:r>
              <a:rPr lang="sv-SE" dirty="0" err="1" smtClean="0"/>
              <a:t>barnkonven</a:t>
            </a:r>
            <a:r>
              <a:rPr lang="sv-SE" dirty="0" smtClean="0"/>
              <a:t>-</a:t>
            </a:r>
          </a:p>
          <a:p>
            <a:r>
              <a:rPr lang="sv-SE" dirty="0" err="1" smtClean="0"/>
              <a:t>tionen</a:t>
            </a:r>
            <a:endParaRPr lang="sv-SE" dirty="0"/>
          </a:p>
          <a:p>
            <a:endParaRPr lang="sv-SE" dirty="0"/>
          </a:p>
          <a:p>
            <a:r>
              <a:rPr lang="sv-SE" dirty="0"/>
              <a:t>Rött = nej</a:t>
            </a:r>
          </a:p>
          <a:p>
            <a:r>
              <a:rPr lang="sv-SE" dirty="0"/>
              <a:t>Blått = ja</a:t>
            </a:r>
          </a:p>
          <a:p>
            <a:r>
              <a:rPr lang="sv-SE" dirty="0"/>
              <a:t>Vitt = ej svarat </a:t>
            </a:r>
          </a:p>
          <a:p>
            <a:r>
              <a:rPr lang="sv-SE" dirty="0"/>
              <a:t>på enkäten</a:t>
            </a:r>
          </a:p>
          <a:p>
            <a:r>
              <a:rPr lang="sv-SE" dirty="0"/>
              <a:t>Lime = vet </a:t>
            </a:r>
            <a:r>
              <a:rPr lang="sv-SE" dirty="0" smtClean="0"/>
              <a:t>ej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3079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223"/>
            <a:ext cx="9144000" cy="5657553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232695" y="39170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Hallands län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2555776" y="73646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Kungsbacka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2987824" y="213285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Varberg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 rot="18141964">
            <a:off x="3576679" y="269881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Falkenberg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5004048" y="314096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Hylte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4362371" y="4149080"/>
            <a:ext cx="1283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Halmstad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4860032" y="530120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Laholm</a:t>
            </a:r>
            <a:endParaRPr lang="sv-SE" dirty="0"/>
          </a:p>
        </p:txBody>
      </p:sp>
      <p:sp>
        <p:nvSpPr>
          <p:cNvPr id="11" name="Rektangel 10"/>
          <p:cNvSpPr/>
          <p:nvPr/>
        </p:nvSpPr>
        <p:spPr>
          <a:xfrm>
            <a:off x="30305" y="107252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dirty="0"/>
              <a:t>Fattat beslut i fullmäktige </a:t>
            </a:r>
            <a:endParaRPr lang="sv-SE" sz="1400" dirty="0" smtClean="0"/>
          </a:p>
          <a:p>
            <a:r>
              <a:rPr lang="sv-SE" sz="1400" dirty="0" smtClean="0"/>
              <a:t>eller </a:t>
            </a:r>
            <a:r>
              <a:rPr lang="sv-SE" sz="1400" dirty="0"/>
              <a:t>styrelse om att </a:t>
            </a:r>
          </a:p>
          <a:p>
            <a:r>
              <a:rPr lang="sv-SE" sz="1400" dirty="0"/>
              <a:t>arbeta i enlighet med </a:t>
            </a:r>
            <a:endParaRPr lang="sv-SE" sz="1400" dirty="0" smtClean="0"/>
          </a:p>
          <a:p>
            <a:r>
              <a:rPr lang="sv-SE" sz="1400" dirty="0" smtClean="0"/>
              <a:t>barnkonventionen</a:t>
            </a:r>
            <a:endParaRPr lang="sv-SE" sz="1400" dirty="0"/>
          </a:p>
          <a:p>
            <a:endParaRPr lang="sv-SE" sz="1400" dirty="0"/>
          </a:p>
          <a:p>
            <a:r>
              <a:rPr lang="sv-SE" sz="1400" dirty="0"/>
              <a:t>Rött = nej</a:t>
            </a:r>
          </a:p>
          <a:p>
            <a:r>
              <a:rPr lang="sv-SE" sz="1400" dirty="0"/>
              <a:t>Blått = ja</a:t>
            </a:r>
          </a:p>
          <a:p>
            <a:r>
              <a:rPr lang="sv-SE" sz="1400" dirty="0"/>
              <a:t>Vitt = ej svarat </a:t>
            </a:r>
            <a:r>
              <a:rPr lang="sv-SE" sz="1400" dirty="0" smtClean="0"/>
              <a:t>på </a:t>
            </a:r>
            <a:r>
              <a:rPr lang="sv-SE" sz="1400" dirty="0"/>
              <a:t>enkäten</a:t>
            </a:r>
          </a:p>
          <a:p>
            <a:r>
              <a:rPr lang="sv-SE" sz="1400" dirty="0"/>
              <a:t>Lime = vet ej</a:t>
            </a:r>
          </a:p>
        </p:txBody>
      </p:sp>
    </p:spTree>
    <p:extLst>
      <p:ext uri="{BB962C8B-B14F-4D97-AF65-F5344CB8AC3E}">
        <p14:creationId xmlns:p14="http://schemas.microsoft.com/office/powerpoint/2010/main" val="3987249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51520" y="26064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12 Västra Götalands län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223"/>
            <a:ext cx="9144000" cy="565755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4427984" y="3298194"/>
            <a:ext cx="14401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Strömstad</a:t>
            </a:r>
            <a:endParaRPr lang="sv-SE" sz="800" dirty="0"/>
          </a:p>
        </p:txBody>
      </p:sp>
      <p:sp>
        <p:nvSpPr>
          <p:cNvPr id="5" name="textruta 4"/>
          <p:cNvSpPr txBox="1"/>
          <p:nvPr/>
        </p:nvSpPr>
        <p:spPr>
          <a:xfrm>
            <a:off x="4788024" y="3654909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Tanum</a:t>
            </a:r>
            <a:endParaRPr lang="sv-SE" sz="800" dirty="0"/>
          </a:p>
        </p:txBody>
      </p:sp>
      <p:sp>
        <p:nvSpPr>
          <p:cNvPr id="6" name="textruta 5"/>
          <p:cNvSpPr txBox="1"/>
          <p:nvPr/>
        </p:nvSpPr>
        <p:spPr>
          <a:xfrm rot="2021978">
            <a:off x="5039021" y="3547187"/>
            <a:ext cx="1152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Dals-Ed</a:t>
            </a:r>
            <a:endParaRPr lang="sv-SE" sz="800" dirty="0"/>
          </a:p>
        </p:txBody>
      </p:sp>
      <p:sp>
        <p:nvSpPr>
          <p:cNvPr id="7" name="textruta 6"/>
          <p:cNvSpPr txBox="1"/>
          <p:nvPr/>
        </p:nvSpPr>
        <p:spPr>
          <a:xfrm rot="2251851">
            <a:off x="5153643" y="3405915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err="1" smtClean="0"/>
              <a:t>Bengstsfors</a:t>
            </a:r>
            <a:endParaRPr lang="sv-SE" sz="800" dirty="0"/>
          </a:p>
        </p:txBody>
      </p:sp>
      <p:sp>
        <p:nvSpPr>
          <p:cNvPr id="8" name="textruta 7"/>
          <p:cNvSpPr txBox="1"/>
          <p:nvPr/>
        </p:nvSpPr>
        <p:spPr>
          <a:xfrm>
            <a:off x="5732433" y="3260021"/>
            <a:ext cx="8433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Åmål</a:t>
            </a:r>
            <a:endParaRPr lang="sv-SE" sz="800" dirty="0"/>
          </a:p>
        </p:txBody>
      </p:sp>
      <p:sp>
        <p:nvSpPr>
          <p:cNvPr id="9" name="textruta 8"/>
          <p:cNvSpPr txBox="1"/>
          <p:nvPr/>
        </p:nvSpPr>
        <p:spPr>
          <a:xfrm rot="1992148">
            <a:off x="5432460" y="3809504"/>
            <a:ext cx="12127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Mellerud</a:t>
            </a:r>
            <a:endParaRPr lang="sv-SE" sz="800" dirty="0"/>
          </a:p>
        </p:txBody>
      </p:sp>
      <p:sp>
        <p:nvSpPr>
          <p:cNvPr id="10" name="textruta 9"/>
          <p:cNvSpPr txBox="1"/>
          <p:nvPr/>
        </p:nvSpPr>
        <p:spPr>
          <a:xfrm rot="3211671">
            <a:off x="4925781" y="4223708"/>
            <a:ext cx="15233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Färgelanda</a:t>
            </a:r>
            <a:endParaRPr lang="sv-SE" sz="800" dirty="0"/>
          </a:p>
        </p:txBody>
      </p:sp>
      <p:sp>
        <p:nvSpPr>
          <p:cNvPr id="11" name="textruta 10"/>
          <p:cNvSpPr txBox="1"/>
          <p:nvPr/>
        </p:nvSpPr>
        <p:spPr>
          <a:xfrm rot="2158817">
            <a:off x="4801534" y="4153278"/>
            <a:ext cx="12940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Munkedal</a:t>
            </a:r>
            <a:endParaRPr lang="sv-SE" sz="800" dirty="0"/>
          </a:p>
        </p:txBody>
      </p:sp>
      <p:sp>
        <p:nvSpPr>
          <p:cNvPr id="12" name="textruta 11"/>
          <p:cNvSpPr txBox="1"/>
          <p:nvPr/>
        </p:nvSpPr>
        <p:spPr>
          <a:xfrm>
            <a:off x="4527011" y="4150882"/>
            <a:ext cx="11604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Sotenäs</a:t>
            </a:r>
            <a:endParaRPr lang="sv-SE" sz="800" dirty="0"/>
          </a:p>
        </p:txBody>
      </p:sp>
      <p:sp>
        <p:nvSpPr>
          <p:cNvPr id="13" name="textruta 12"/>
          <p:cNvSpPr txBox="1"/>
          <p:nvPr/>
        </p:nvSpPr>
        <p:spPr>
          <a:xfrm>
            <a:off x="4692135" y="4265348"/>
            <a:ext cx="12961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Lysekil</a:t>
            </a:r>
            <a:endParaRPr lang="sv-SE" sz="800" dirty="0"/>
          </a:p>
        </p:txBody>
      </p:sp>
      <p:sp>
        <p:nvSpPr>
          <p:cNvPr id="15" name="textruta 14"/>
          <p:cNvSpPr txBox="1"/>
          <p:nvPr/>
        </p:nvSpPr>
        <p:spPr>
          <a:xfrm>
            <a:off x="5003748" y="4293454"/>
            <a:ext cx="14277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Uddevalla</a:t>
            </a:r>
            <a:endParaRPr lang="sv-SE" sz="800" dirty="0"/>
          </a:p>
        </p:txBody>
      </p:sp>
      <p:sp>
        <p:nvSpPr>
          <p:cNvPr id="16" name="textruta 15"/>
          <p:cNvSpPr txBox="1"/>
          <p:nvPr/>
        </p:nvSpPr>
        <p:spPr>
          <a:xfrm>
            <a:off x="4861689" y="4581128"/>
            <a:ext cx="9344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Orust</a:t>
            </a:r>
            <a:endParaRPr lang="sv-SE" sz="800" dirty="0"/>
          </a:p>
        </p:txBody>
      </p:sp>
      <p:sp>
        <p:nvSpPr>
          <p:cNvPr id="17" name="textruta 16"/>
          <p:cNvSpPr txBox="1"/>
          <p:nvPr/>
        </p:nvSpPr>
        <p:spPr>
          <a:xfrm>
            <a:off x="5372999" y="4156392"/>
            <a:ext cx="1547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Vänersborg</a:t>
            </a:r>
            <a:endParaRPr lang="sv-SE" sz="800" dirty="0"/>
          </a:p>
        </p:txBody>
      </p:sp>
      <p:sp>
        <p:nvSpPr>
          <p:cNvPr id="19" name="textruta 18"/>
          <p:cNvSpPr txBox="1"/>
          <p:nvPr/>
        </p:nvSpPr>
        <p:spPr>
          <a:xfrm>
            <a:off x="5864726" y="4218575"/>
            <a:ext cx="6815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/>
              <a:t>Lidköping</a:t>
            </a:r>
            <a:endParaRPr lang="sv-SE" sz="800" dirty="0"/>
          </a:p>
        </p:txBody>
      </p:sp>
      <p:sp>
        <p:nvSpPr>
          <p:cNvPr id="20" name="textruta 19"/>
          <p:cNvSpPr txBox="1"/>
          <p:nvPr/>
        </p:nvSpPr>
        <p:spPr>
          <a:xfrm>
            <a:off x="6261409" y="4066842"/>
            <a:ext cx="5549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/>
              <a:t>Götene</a:t>
            </a:r>
            <a:endParaRPr lang="sv-SE" sz="800" dirty="0"/>
          </a:p>
        </p:txBody>
      </p:sp>
      <p:sp>
        <p:nvSpPr>
          <p:cNvPr id="21" name="textruta 20"/>
          <p:cNvSpPr txBox="1"/>
          <p:nvPr/>
        </p:nvSpPr>
        <p:spPr>
          <a:xfrm>
            <a:off x="6470552" y="3778895"/>
            <a:ext cx="13168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Mariestad</a:t>
            </a:r>
            <a:endParaRPr lang="sv-SE" sz="800" dirty="0"/>
          </a:p>
        </p:txBody>
      </p:sp>
      <p:sp>
        <p:nvSpPr>
          <p:cNvPr id="22" name="textruta 21"/>
          <p:cNvSpPr txBox="1"/>
          <p:nvPr/>
        </p:nvSpPr>
        <p:spPr>
          <a:xfrm>
            <a:off x="6764753" y="3483830"/>
            <a:ext cx="6960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/>
              <a:t>Gullspång</a:t>
            </a:r>
            <a:endParaRPr lang="sv-SE" sz="800" dirty="0"/>
          </a:p>
        </p:txBody>
      </p:sp>
      <p:sp>
        <p:nvSpPr>
          <p:cNvPr id="23" name="textruta 22"/>
          <p:cNvSpPr txBox="1"/>
          <p:nvPr/>
        </p:nvSpPr>
        <p:spPr>
          <a:xfrm>
            <a:off x="6729868" y="3870353"/>
            <a:ext cx="13215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Töreboda</a:t>
            </a:r>
            <a:endParaRPr lang="sv-SE" sz="800" dirty="0"/>
          </a:p>
        </p:txBody>
      </p:sp>
      <p:sp>
        <p:nvSpPr>
          <p:cNvPr id="24" name="textruta 23"/>
          <p:cNvSpPr txBox="1"/>
          <p:nvPr/>
        </p:nvSpPr>
        <p:spPr>
          <a:xfrm>
            <a:off x="7111741" y="3978075"/>
            <a:ext cx="12961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Karlsborg</a:t>
            </a:r>
            <a:endParaRPr lang="sv-SE" sz="800" dirty="0"/>
          </a:p>
        </p:txBody>
      </p:sp>
      <p:sp>
        <p:nvSpPr>
          <p:cNvPr id="25" name="textruta 24"/>
          <p:cNvSpPr txBox="1"/>
          <p:nvPr/>
        </p:nvSpPr>
        <p:spPr>
          <a:xfrm>
            <a:off x="6951082" y="4242545"/>
            <a:ext cx="7726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Tibro</a:t>
            </a:r>
            <a:endParaRPr lang="sv-SE" sz="800" dirty="0"/>
          </a:p>
        </p:txBody>
      </p:sp>
      <p:sp>
        <p:nvSpPr>
          <p:cNvPr id="26" name="textruta 25"/>
          <p:cNvSpPr txBox="1"/>
          <p:nvPr/>
        </p:nvSpPr>
        <p:spPr>
          <a:xfrm>
            <a:off x="6532509" y="4229835"/>
            <a:ext cx="11289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Skövde</a:t>
            </a:r>
            <a:endParaRPr lang="sv-SE" sz="800" dirty="0"/>
          </a:p>
        </p:txBody>
      </p:sp>
      <p:sp>
        <p:nvSpPr>
          <p:cNvPr id="27" name="textruta 26"/>
          <p:cNvSpPr txBox="1"/>
          <p:nvPr/>
        </p:nvSpPr>
        <p:spPr>
          <a:xfrm>
            <a:off x="6922861" y="4493282"/>
            <a:ext cx="8363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Hjo</a:t>
            </a:r>
            <a:endParaRPr lang="sv-SE" sz="800" dirty="0"/>
          </a:p>
        </p:txBody>
      </p:sp>
      <p:sp>
        <p:nvSpPr>
          <p:cNvPr id="28" name="textruta 27"/>
          <p:cNvSpPr txBox="1"/>
          <p:nvPr/>
        </p:nvSpPr>
        <p:spPr>
          <a:xfrm>
            <a:off x="6639500" y="4661142"/>
            <a:ext cx="12866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Tidaholm</a:t>
            </a:r>
            <a:endParaRPr lang="sv-SE" sz="800" dirty="0"/>
          </a:p>
        </p:txBody>
      </p:sp>
      <p:sp>
        <p:nvSpPr>
          <p:cNvPr id="29" name="textruta 28"/>
          <p:cNvSpPr txBox="1"/>
          <p:nvPr/>
        </p:nvSpPr>
        <p:spPr>
          <a:xfrm>
            <a:off x="6261409" y="4350267"/>
            <a:ext cx="8675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Skara</a:t>
            </a:r>
            <a:endParaRPr lang="sv-SE" sz="800" dirty="0"/>
          </a:p>
        </p:txBody>
      </p:sp>
      <p:sp>
        <p:nvSpPr>
          <p:cNvPr id="30" name="textruta 29"/>
          <p:cNvSpPr txBox="1"/>
          <p:nvPr/>
        </p:nvSpPr>
        <p:spPr>
          <a:xfrm>
            <a:off x="6226826" y="4720901"/>
            <a:ext cx="12892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Falköping</a:t>
            </a:r>
            <a:endParaRPr lang="sv-SE" sz="800" dirty="0"/>
          </a:p>
        </p:txBody>
      </p:sp>
      <p:sp>
        <p:nvSpPr>
          <p:cNvPr id="31" name="textruta 30"/>
          <p:cNvSpPr txBox="1"/>
          <p:nvPr/>
        </p:nvSpPr>
        <p:spPr>
          <a:xfrm>
            <a:off x="6188094" y="5132318"/>
            <a:ext cx="13559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Ulricehamn</a:t>
            </a:r>
            <a:endParaRPr lang="sv-SE" sz="800" dirty="0"/>
          </a:p>
        </p:txBody>
      </p:sp>
      <p:sp>
        <p:nvSpPr>
          <p:cNvPr id="32" name="textruta 31"/>
          <p:cNvSpPr txBox="1"/>
          <p:nvPr/>
        </p:nvSpPr>
        <p:spPr>
          <a:xfrm>
            <a:off x="6026147" y="4510132"/>
            <a:ext cx="7204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Vara</a:t>
            </a:r>
            <a:endParaRPr lang="sv-SE" sz="800" dirty="0"/>
          </a:p>
        </p:txBody>
      </p:sp>
      <p:sp>
        <p:nvSpPr>
          <p:cNvPr id="33" name="textruta 32"/>
          <p:cNvSpPr txBox="1"/>
          <p:nvPr/>
        </p:nvSpPr>
        <p:spPr>
          <a:xfrm>
            <a:off x="6024251" y="4827801"/>
            <a:ext cx="1411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Herr-</a:t>
            </a:r>
          </a:p>
          <a:p>
            <a:r>
              <a:rPr lang="sv-SE" sz="800" dirty="0" smtClean="0"/>
              <a:t>ljunga</a:t>
            </a:r>
            <a:endParaRPr lang="sv-SE" sz="800" dirty="0"/>
          </a:p>
        </p:txBody>
      </p:sp>
      <p:sp>
        <p:nvSpPr>
          <p:cNvPr id="34" name="textruta 33"/>
          <p:cNvSpPr txBox="1"/>
          <p:nvPr/>
        </p:nvSpPr>
        <p:spPr>
          <a:xfrm>
            <a:off x="5875145" y="5205604"/>
            <a:ext cx="4748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/>
              <a:t>Borås</a:t>
            </a:r>
            <a:endParaRPr lang="sv-SE" sz="800" dirty="0"/>
          </a:p>
        </p:txBody>
      </p:sp>
      <p:sp>
        <p:nvSpPr>
          <p:cNvPr id="35" name="textruta 34"/>
          <p:cNvSpPr txBox="1"/>
          <p:nvPr/>
        </p:nvSpPr>
        <p:spPr>
          <a:xfrm>
            <a:off x="6185244" y="5596866"/>
            <a:ext cx="12299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Tranemo</a:t>
            </a:r>
            <a:endParaRPr lang="sv-SE" sz="800" dirty="0"/>
          </a:p>
        </p:txBody>
      </p:sp>
      <p:sp>
        <p:nvSpPr>
          <p:cNvPr id="36" name="textruta 35"/>
          <p:cNvSpPr txBox="1"/>
          <p:nvPr/>
        </p:nvSpPr>
        <p:spPr>
          <a:xfrm>
            <a:off x="5931848" y="5812310"/>
            <a:ext cx="7633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/>
              <a:t>Svenljunga</a:t>
            </a:r>
            <a:endParaRPr lang="sv-SE" sz="800" dirty="0"/>
          </a:p>
        </p:txBody>
      </p:sp>
      <p:sp>
        <p:nvSpPr>
          <p:cNvPr id="37" name="textruta 36"/>
          <p:cNvSpPr txBox="1"/>
          <p:nvPr/>
        </p:nvSpPr>
        <p:spPr>
          <a:xfrm>
            <a:off x="5646557" y="5681000"/>
            <a:ext cx="4363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/>
              <a:t>Mark</a:t>
            </a:r>
            <a:endParaRPr lang="sv-SE" sz="800" dirty="0"/>
          </a:p>
        </p:txBody>
      </p:sp>
      <p:sp>
        <p:nvSpPr>
          <p:cNvPr id="38" name="textruta 37"/>
          <p:cNvSpPr txBox="1"/>
          <p:nvPr/>
        </p:nvSpPr>
        <p:spPr>
          <a:xfrm>
            <a:off x="5655191" y="5225726"/>
            <a:ext cx="738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err="1" smtClean="0"/>
              <a:t>Bolle</a:t>
            </a:r>
            <a:r>
              <a:rPr lang="sv-SE" sz="800" dirty="0" smtClean="0"/>
              <a:t>-</a:t>
            </a:r>
          </a:p>
          <a:p>
            <a:r>
              <a:rPr lang="sv-SE" sz="800" dirty="0" smtClean="0"/>
              <a:t>bygd</a:t>
            </a:r>
            <a:endParaRPr lang="sv-SE" sz="800" dirty="0"/>
          </a:p>
        </p:txBody>
      </p:sp>
      <p:sp>
        <p:nvSpPr>
          <p:cNvPr id="39" name="textruta 38"/>
          <p:cNvSpPr txBox="1"/>
          <p:nvPr/>
        </p:nvSpPr>
        <p:spPr>
          <a:xfrm>
            <a:off x="5749271" y="4837903"/>
            <a:ext cx="478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/>
              <a:t>Vår-</a:t>
            </a:r>
          </a:p>
          <a:p>
            <a:r>
              <a:rPr lang="sv-SE" sz="800" dirty="0" err="1" smtClean="0"/>
              <a:t>gårda</a:t>
            </a:r>
            <a:endParaRPr lang="sv-SE" sz="800" dirty="0"/>
          </a:p>
        </p:txBody>
      </p:sp>
      <p:sp>
        <p:nvSpPr>
          <p:cNvPr id="40" name="textruta 39"/>
          <p:cNvSpPr txBox="1"/>
          <p:nvPr/>
        </p:nvSpPr>
        <p:spPr>
          <a:xfrm>
            <a:off x="5749841" y="4533507"/>
            <a:ext cx="605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Essunga</a:t>
            </a:r>
            <a:endParaRPr lang="sv-SE" sz="800" dirty="0"/>
          </a:p>
        </p:txBody>
      </p:sp>
      <p:sp>
        <p:nvSpPr>
          <p:cNvPr id="41" name="textruta 40"/>
          <p:cNvSpPr txBox="1"/>
          <p:nvPr/>
        </p:nvSpPr>
        <p:spPr>
          <a:xfrm>
            <a:off x="5665038" y="4295892"/>
            <a:ext cx="1270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Gräs-</a:t>
            </a:r>
          </a:p>
          <a:p>
            <a:r>
              <a:rPr lang="sv-SE" sz="800" dirty="0" smtClean="0"/>
              <a:t>torp</a:t>
            </a:r>
            <a:endParaRPr lang="sv-SE" sz="800" dirty="0"/>
          </a:p>
        </p:txBody>
      </p:sp>
      <p:sp>
        <p:nvSpPr>
          <p:cNvPr id="42" name="textruta 41"/>
          <p:cNvSpPr txBox="1"/>
          <p:nvPr/>
        </p:nvSpPr>
        <p:spPr>
          <a:xfrm>
            <a:off x="5446317" y="4476763"/>
            <a:ext cx="1415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Troll-</a:t>
            </a:r>
          </a:p>
          <a:p>
            <a:r>
              <a:rPr lang="sv-SE" sz="800" dirty="0" smtClean="0"/>
              <a:t>hättan</a:t>
            </a:r>
            <a:endParaRPr lang="sv-SE" sz="800" dirty="0"/>
          </a:p>
        </p:txBody>
      </p:sp>
      <p:sp>
        <p:nvSpPr>
          <p:cNvPr id="43" name="textruta 42"/>
          <p:cNvSpPr txBox="1"/>
          <p:nvPr/>
        </p:nvSpPr>
        <p:spPr>
          <a:xfrm>
            <a:off x="1763688" y="1556792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Tjörn</a:t>
            </a:r>
            <a:endParaRPr lang="sv-SE" sz="800" dirty="0"/>
          </a:p>
        </p:txBody>
      </p:sp>
      <p:sp>
        <p:nvSpPr>
          <p:cNvPr id="44" name="textruta 43"/>
          <p:cNvSpPr txBox="1"/>
          <p:nvPr/>
        </p:nvSpPr>
        <p:spPr>
          <a:xfrm>
            <a:off x="2339752" y="134134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Stenung-</a:t>
            </a:r>
          </a:p>
          <a:p>
            <a:r>
              <a:rPr lang="sv-SE" sz="800" dirty="0" smtClean="0"/>
              <a:t>sund</a:t>
            </a:r>
            <a:endParaRPr lang="sv-SE" sz="800" dirty="0"/>
          </a:p>
        </p:txBody>
      </p:sp>
      <p:sp>
        <p:nvSpPr>
          <p:cNvPr id="45" name="textruta 44"/>
          <p:cNvSpPr txBox="1"/>
          <p:nvPr/>
        </p:nvSpPr>
        <p:spPr>
          <a:xfrm>
            <a:off x="2875873" y="1263383"/>
            <a:ext cx="6559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/>
              <a:t>Lilla Edet</a:t>
            </a:r>
            <a:endParaRPr lang="sv-SE" sz="800" dirty="0"/>
          </a:p>
        </p:txBody>
      </p:sp>
      <p:sp>
        <p:nvSpPr>
          <p:cNvPr id="46" name="textruta 45"/>
          <p:cNvSpPr txBox="1"/>
          <p:nvPr/>
        </p:nvSpPr>
        <p:spPr>
          <a:xfrm>
            <a:off x="3275856" y="1772236"/>
            <a:ext cx="576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Ale</a:t>
            </a:r>
            <a:endParaRPr lang="sv-SE" sz="800" dirty="0"/>
          </a:p>
        </p:txBody>
      </p:sp>
      <p:sp>
        <p:nvSpPr>
          <p:cNvPr id="47" name="textruta 46"/>
          <p:cNvSpPr txBox="1"/>
          <p:nvPr/>
        </p:nvSpPr>
        <p:spPr>
          <a:xfrm>
            <a:off x="3785215" y="1475075"/>
            <a:ext cx="11521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Alingsås</a:t>
            </a:r>
            <a:endParaRPr lang="sv-SE" sz="800" dirty="0"/>
          </a:p>
        </p:txBody>
      </p:sp>
      <p:sp>
        <p:nvSpPr>
          <p:cNvPr id="48" name="textruta 47"/>
          <p:cNvSpPr txBox="1"/>
          <p:nvPr/>
        </p:nvSpPr>
        <p:spPr>
          <a:xfrm>
            <a:off x="3275856" y="2488364"/>
            <a:ext cx="6480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Lerum</a:t>
            </a:r>
            <a:endParaRPr lang="sv-SE" sz="800" dirty="0"/>
          </a:p>
        </p:txBody>
      </p:sp>
      <p:sp>
        <p:nvSpPr>
          <p:cNvPr id="49" name="textruta 48"/>
          <p:cNvSpPr txBox="1"/>
          <p:nvPr/>
        </p:nvSpPr>
        <p:spPr>
          <a:xfrm>
            <a:off x="2339752" y="2730235"/>
            <a:ext cx="13077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Göteborg</a:t>
            </a:r>
            <a:endParaRPr lang="sv-SE" sz="800" dirty="0"/>
          </a:p>
        </p:txBody>
      </p:sp>
      <p:sp>
        <p:nvSpPr>
          <p:cNvPr id="50" name="textruta 49"/>
          <p:cNvSpPr txBox="1"/>
          <p:nvPr/>
        </p:nvSpPr>
        <p:spPr>
          <a:xfrm>
            <a:off x="2856681" y="2989048"/>
            <a:ext cx="6538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Partille</a:t>
            </a:r>
            <a:endParaRPr lang="sv-SE" sz="800" dirty="0"/>
          </a:p>
        </p:txBody>
      </p:sp>
      <p:sp>
        <p:nvSpPr>
          <p:cNvPr id="51" name="textruta 50"/>
          <p:cNvSpPr txBox="1"/>
          <p:nvPr/>
        </p:nvSpPr>
        <p:spPr>
          <a:xfrm>
            <a:off x="3234304" y="3265538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/>
              <a:t>Härryda</a:t>
            </a:r>
            <a:endParaRPr lang="sv-SE" sz="800" dirty="0"/>
          </a:p>
        </p:txBody>
      </p:sp>
      <p:sp>
        <p:nvSpPr>
          <p:cNvPr id="52" name="textruta 51"/>
          <p:cNvSpPr txBox="1"/>
          <p:nvPr/>
        </p:nvSpPr>
        <p:spPr>
          <a:xfrm>
            <a:off x="2744761" y="3536006"/>
            <a:ext cx="10845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Mölndal</a:t>
            </a:r>
            <a:endParaRPr lang="sv-SE" sz="800" dirty="0"/>
          </a:p>
        </p:txBody>
      </p:sp>
      <p:sp>
        <p:nvSpPr>
          <p:cNvPr id="53" name="textruta 52"/>
          <p:cNvSpPr txBox="1"/>
          <p:nvPr/>
        </p:nvSpPr>
        <p:spPr>
          <a:xfrm>
            <a:off x="2411760" y="2204864"/>
            <a:ext cx="936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Kungälv</a:t>
            </a:r>
            <a:endParaRPr lang="sv-SE" sz="800" dirty="0"/>
          </a:p>
        </p:txBody>
      </p:sp>
      <p:sp>
        <p:nvSpPr>
          <p:cNvPr id="54" name="Rektangel 53"/>
          <p:cNvSpPr/>
          <p:nvPr/>
        </p:nvSpPr>
        <p:spPr>
          <a:xfrm>
            <a:off x="5304954" y="67169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dirty="0"/>
              <a:t>Fattat beslut i fullmäktige </a:t>
            </a:r>
            <a:endParaRPr lang="sv-SE" sz="1400" dirty="0" smtClean="0"/>
          </a:p>
          <a:p>
            <a:r>
              <a:rPr lang="sv-SE" sz="1400" dirty="0" smtClean="0"/>
              <a:t>eller </a:t>
            </a:r>
            <a:r>
              <a:rPr lang="sv-SE" sz="1400" dirty="0"/>
              <a:t>styrelse om att </a:t>
            </a:r>
          </a:p>
          <a:p>
            <a:r>
              <a:rPr lang="sv-SE" sz="1400" dirty="0"/>
              <a:t>arbeta i enlighet med </a:t>
            </a:r>
            <a:endParaRPr lang="sv-SE" sz="1400" dirty="0" smtClean="0"/>
          </a:p>
          <a:p>
            <a:r>
              <a:rPr lang="sv-SE" sz="1400" dirty="0" smtClean="0"/>
              <a:t>barnkonventionen</a:t>
            </a:r>
            <a:endParaRPr lang="sv-SE" sz="1400" dirty="0"/>
          </a:p>
          <a:p>
            <a:endParaRPr lang="sv-SE" sz="1400" dirty="0"/>
          </a:p>
          <a:p>
            <a:r>
              <a:rPr lang="sv-SE" sz="1400" dirty="0"/>
              <a:t>Rött = nej</a:t>
            </a:r>
          </a:p>
          <a:p>
            <a:r>
              <a:rPr lang="sv-SE" sz="1400" dirty="0"/>
              <a:t>Blått = ja</a:t>
            </a:r>
          </a:p>
          <a:p>
            <a:r>
              <a:rPr lang="sv-SE" sz="1400" dirty="0"/>
              <a:t>Vitt = ej svarat </a:t>
            </a:r>
            <a:r>
              <a:rPr lang="sv-SE" sz="1400" dirty="0" smtClean="0"/>
              <a:t>på </a:t>
            </a:r>
            <a:r>
              <a:rPr lang="sv-SE" sz="1400" dirty="0"/>
              <a:t>enkäten</a:t>
            </a:r>
          </a:p>
          <a:p>
            <a:r>
              <a:rPr lang="sv-SE" sz="1400" dirty="0"/>
              <a:t>Lime = vet ej</a:t>
            </a:r>
          </a:p>
        </p:txBody>
      </p:sp>
    </p:spTree>
    <p:extLst>
      <p:ext uri="{BB962C8B-B14F-4D97-AF65-F5344CB8AC3E}">
        <p14:creationId xmlns:p14="http://schemas.microsoft.com/office/powerpoint/2010/main" val="1171132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223"/>
            <a:ext cx="9144000" cy="5657553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4067944" y="1700808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Torsby</a:t>
            </a:r>
            <a:endParaRPr lang="sv-SE" sz="1200" dirty="0"/>
          </a:p>
        </p:txBody>
      </p:sp>
      <p:sp>
        <p:nvSpPr>
          <p:cNvPr id="6" name="textruta 5"/>
          <p:cNvSpPr txBox="1"/>
          <p:nvPr/>
        </p:nvSpPr>
        <p:spPr>
          <a:xfrm>
            <a:off x="4752020" y="2847559"/>
            <a:ext cx="1116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Hagfors</a:t>
            </a:r>
            <a:endParaRPr lang="sv-SE" sz="1200" dirty="0"/>
          </a:p>
        </p:txBody>
      </p:sp>
      <p:sp>
        <p:nvSpPr>
          <p:cNvPr id="7" name="textruta 6"/>
          <p:cNvSpPr txBox="1"/>
          <p:nvPr/>
        </p:nvSpPr>
        <p:spPr>
          <a:xfrm>
            <a:off x="5580112" y="3855810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Filipstad</a:t>
            </a:r>
            <a:endParaRPr lang="sv-SE" sz="1200" dirty="0"/>
          </a:p>
        </p:txBody>
      </p:sp>
      <p:sp>
        <p:nvSpPr>
          <p:cNvPr id="8" name="textruta 7"/>
          <p:cNvSpPr txBox="1"/>
          <p:nvPr/>
        </p:nvSpPr>
        <p:spPr>
          <a:xfrm>
            <a:off x="5724128" y="4475723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Storfors</a:t>
            </a:r>
            <a:endParaRPr lang="sv-SE" sz="1100" dirty="0"/>
          </a:p>
        </p:txBody>
      </p:sp>
      <p:sp>
        <p:nvSpPr>
          <p:cNvPr id="9" name="textruta 8"/>
          <p:cNvSpPr txBox="1"/>
          <p:nvPr/>
        </p:nvSpPr>
        <p:spPr>
          <a:xfrm>
            <a:off x="5724128" y="5235944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smtClean="0"/>
              <a:t>Kristinehamn</a:t>
            </a:r>
            <a:endParaRPr lang="sv-SE" sz="1050" dirty="0"/>
          </a:p>
        </p:txBody>
      </p:sp>
      <p:sp>
        <p:nvSpPr>
          <p:cNvPr id="10" name="textruta 9"/>
          <p:cNvSpPr txBox="1"/>
          <p:nvPr/>
        </p:nvSpPr>
        <p:spPr>
          <a:xfrm>
            <a:off x="4644008" y="4631420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Karlstad</a:t>
            </a:r>
            <a:endParaRPr lang="sv-SE" sz="1200" dirty="0"/>
          </a:p>
        </p:txBody>
      </p:sp>
      <p:sp>
        <p:nvSpPr>
          <p:cNvPr id="11" name="textruta 10"/>
          <p:cNvSpPr txBox="1"/>
          <p:nvPr/>
        </p:nvSpPr>
        <p:spPr>
          <a:xfrm>
            <a:off x="4752020" y="5040744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smtClean="0"/>
              <a:t>Hammarö</a:t>
            </a:r>
            <a:endParaRPr lang="sv-SE" sz="1050" dirty="0"/>
          </a:p>
        </p:txBody>
      </p:sp>
      <p:sp>
        <p:nvSpPr>
          <p:cNvPr id="12" name="textruta 11"/>
          <p:cNvSpPr txBox="1"/>
          <p:nvPr/>
        </p:nvSpPr>
        <p:spPr>
          <a:xfrm>
            <a:off x="4085946" y="4582167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smtClean="0"/>
              <a:t>Grums</a:t>
            </a:r>
            <a:endParaRPr lang="sv-SE" sz="1050" dirty="0"/>
          </a:p>
        </p:txBody>
      </p:sp>
      <p:sp>
        <p:nvSpPr>
          <p:cNvPr id="13" name="textruta 12"/>
          <p:cNvSpPr txBox="1"/>
          <p:nvPr/>
        </p:nvSpPr>
        <p:spPr>
          <a:xfrm>
            <a:off x="4463988" y="4291057"/>
            <a:ext cx="738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Kil</a:t>
            </a:r>
            <a:endParaRPr lang="sv-SE" sz="1200" dirty="0"/>
          </a:p>
        </p:txBody>
      </p:sp>
      <p:sp>
        <p:nvSpPr>
          <p:cNvPr id="14" name="textruta 13"/>
          <p:cNvSpPr txBox="1"/>
          <p:nvPr/>
        </p:nvSpPr>
        <p:spPr>
          <a:xfrm>
            <a:off x="4085946" y="3329482"/>
            <a:ext cx="918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Sunne</a:t>
            </a:r>
            <a:endParaRPr lang="sv-SE" sz="1200" dirty="0"/>
          </a:p>
        </p:txBody>
      </p:sp>
      <p:sp>
        <p:nvSpPr>
          <p:cNvPr id="15" name="textruta 14"/>
          <p:cNvSpPr txBox="1"/>
          <p:nvPr/>
        </p:nvSpPr>
        <p:spPr>
          <a:xfrm>
            <a:off x="3707904" y="3933056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Arvika</a:t>
            </a:r>
            <a:endParaRPr lang="sv-SE" sz="1200" dirty="0"/>
          </a:p>
        </p:txBody>
      </p:sp>
      <p:sp>
        <p:nvSpPr>
          <p:cNvPr id="16" name="textruta 15"/>
          <p:cNvSpPr txBox="1"/>
          <p:nvPr/>
        </p:nvSpPr>
        <p:spPr>
          <a:xfrm>
            <a:off x="3755375" y="5130031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Säffle</a:t>
            </a:r>
            <a:endParaRPr lang="sv-SE" sz="1200" dirty="0"/>
          </a:p>
        </p:txBody>
      </p:sp>
      <p:sp>
        <p:nvSpPr>
          <p:cNvPr id="17" name="textruta 16"/>
          <p:cNvSpPr txBox="1"/>
          <p:nvPr/>
        </p:nvSpPr>
        <p:spPr>
          <a:xfrm>
            <a:off x="3203848" y="3717032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Eda</a:t>
            </a:r>
            <a:endParaRPr lang="sv-SE" sz="1200" dirty="0"/>
          </a:p>
        </p:txBody>
      </p:sp>
      <p:sp>
        <p:nvSpPr>
          <p:cNvPr id="18" name="textruta 17"/>
          <p:cNvSpPr txBox="1"/>
          <p:nvPr/>
        </p:nvSpPr>
        <p:spPr>
          <a:xfrm>
            <a:off x="2843808" y="4429556"/>
            <a:ext cx="1098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Årjäng</a:t>
            </a:r>
            <a:endParaRPr lang="sv-SE" sz="1200" dirty="0"/>
          </a:p>
        </p:txBody>
      </p:sp>
      <p:sp>
        <p:nvSpPr>
          <p:cNvPr id="19" name="textruta 18"/>
          <p:cNvSpPr txBox="1"/>
          <p:nvPr/>
        </p:nvSpPr>
        <p:spPr>
          <a:xfrm>
            <a:off x="4847463" y="4020232"/>
            <a:ext cx="1350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Forshaga</a:t>
            </a:r>
            <a:endParaRPr lang="sv-SE" sz="1200" dirty="0"/>
          </a:p>
        </p:txBody>
      </p:sp>
      <p:sp>
        <p:nvSpPr>
          <p:cNvPr id="20" name="textruta 19"/>
          <p:cNvSpPr txBox="1"/>
          <p:nvPr/>
        </p:nvSpPr>
        <p:spPr>
          <a:xfrm>
            <a:off x="4859088" y="3681483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smtClean="0"/>
              <a:t>Munkfors</a:t>
            </a:r>
            <a:endParaRPr lang="sv-SE" sz="1050" dirty="0"/>
          </a:p>
        </p:txBody>
      </p:sp>
      <p:sp>
        <p:nvSpPr>
          <p:cNvPr id="2" name="textruta 1"/>
          <p:cNvSpPr txBox="1"/>
          <p:nvPr/>
        </p:nvSpPr>
        <p:spPr>
          <a:xfrm>
            <a:off x="53262" y="927551"/>
            <a:ext cx="302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Fattat beslut i fullmäktige eller styrelse om att </a:t>
            </a:r>
          </a:p>
          <a:p>
            <a:r>
              <a:rPr lang="sv-SE" sz="1400" dirty="0"/>
              <a:t>arbeta i enlighet med barnkonventionen</a:t>
            </a:r>
          </a:p>
          <a:p>
            <a:endParaRPr lang="sv-SE" sz="1400" dirty="0"/>
          </a:p>
          <a:p>
            <a:r>
              <a:rPr lang="sv-SE" sz="1400" dirty="0"/>
              <a:t>Rött = nej</a:t>
            </a:r>
          </a:p>
          <a:p>
            <a:r>
              <a:rPr lang="sv-SE" sz="1400" dirty="0"/>
              <a:t>Blått = ja</a:t>
            </a:r>
          </a:p>
          <a:p>
            <a:r>
              <a:rPr lang="sv-SE" sz="1400" dirty="0"/>
              <a:t>Vitt = ej svarat på enkäten</a:t>
            </a:r>
          </a:p>
          <a:p>
            <a:r>
              <a:rPr lang="sv-SE" sz="1400" dirty="0"/>
              <a:t>Lime = vet ej</a:t>
            </a:r>
          </a:p>
          <a:p>
            <a:endParaRPr lang="sv-SE" dirty="0"/>
          </a:p>
        </p:txBody>
      </p:sp>
      <p:sp>
        <p:nvSpPr>
          <p:cNvPr id="21" name="textruta 20"/>
          <p:cNvSpPr txBox="1"/>
          <p:nvPr/>
        </p:nvSpPr>
        <p:spPr>
          <a:xfrm>
            <a:off x="215044" y="260648"/>
            <a:ext cx="2700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13 Värmlands län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690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223"/>
            <a:ext cx="9144000" cy="5657553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3995936" y="980728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Ljusnarsberg</a:t>
            </a:r>
            <a:endParaRPr lang="sv-SE" sz="1200" dirty="0"/>
          </a:p>
        </p:txBody>
      </p:sp>
      <p:sp>
        <p:nvSpPr>
          <p:cNvPr id="6" name="textruta 5"/>
          <p:cNvSpPr txBox="1"/>
          <p:nvPr/>
        </p:nvSpPr>
        <p:spPr>
          <a:xfrm>
            <a:off x="4427984" y="2132856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Lindesberg</a:t>
            </a:r>
            <a:endParaRPr lang="sv-SE" sz="1200" dirty="0"/>
          </a:p>
        </p:txBody>
      </p:sp>
      <p:sp>
        <p:nvSpPr>
          <p:cNvPr id="7" name="textruta 6"/>
          <p:cNvSpPr txBox="1"/>
          <p:nvPr/>
        </p:nvSpPr>
        <p:spPr>
          <a:xfrm>
            <a:off x="3419872" y="1418292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Hällefors</a:t>
            </a:r>
            <a:endParaRPr lang="sv-SE" sz="1200" dirty="0"/>
          </a:p>
        </p:txBody>
      </p:sp>
      <p:sp>
        <p:nvSpPr>
          <p:cNvPr id="8" name="textruta 7"/>
          <p:cNvSpPr txBox="1"/>
          <p:nvPr/>
        </p:nvSpPr>
        <p:spPr>
          <a:xfrm>
            <a:off x="3960636" y="2651860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Nora</a:t>
            </a:r>
            <a:endParaRPr lang="sv-SE" sz="1200" dirty="0"/>
          </a:p>
        </p:txBody>
      </p:sp>
      <p:sp>
        <p:nvSpPr>
          <p:cNvPr id="9" name="textruta 8"/>
          <p:cNvSpPr txBox="1"/>
          <p:nvPr/>
        </p:nvSpPr>
        <p:spPr>
          <a:xfrm>
            <a:off x="3165052" y="3400470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Karlskoga</a:t>
            </a:r>
            <a:endParaRPr lang="sv-SE" sz="1200" dirty="0"/>
          </a:p>
        </p:txBody>
      </p:sp>
      <p:sp>
        <p:nvSpPr>
          <p:cNvPr id="10" name="textruta 9"/>
          <p:cNvSpPr txBox="1"/>
          <p:nvPr/>
        </p:nvSpPr>
        <p:spPr>
          <a:xfrm rot="18989754">
            <a:off x="2861857" y="3918271"/>
            <a:ext cx="1334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Degerfors</a:t>
            </a:r>
            <a:endParaRPr lang="sv-SE" sz="1200" dirty="0"/>
          </a:p>
        </p:txBody>
      </p:sp>
      <p:sp>
        <p:nvSpPr>
          <p:cNvPr id="11" name="textruta 10"/>
          <p:cNvSpPr txBox="1"/>
          <p:nvPr/>
        </p:nvSpPr>
        <p:spPr>
          <a:xfrm>
            <a:off x="3203848" y="5013176"/>
            <a:ext cx="1332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Laxå</a:t>
            </a:r>
            <a:endParaRPr lang="sv-SE" sz="1200" dirty="0"/>
          </a:p>
        </p:txBody>
      </p:sp>
      <p:sp>
        <p:nvSpPr>
          <p:cNvPr id="12" name="textruta 11"/>
          <p:cNvSpPr txBox="1"/>
          <p:nvPr/>
        </p:nvSpPr>
        <p:spPr>
          <a:xfrm>
            <a:off x="3995936" y="5373216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Askersund</a:t>
            </a:r>
            <a:endParaRPr lang="sv-SE" sz="1200" dirty="0"/>
          </a:p>
        </p:txBody>
      </p:sp>
      <p:sp>
        <p:nvSpPr>
          <p:cNvPr id="13" name="textruta 12"/>
          <p:cNvSpPr txBox="1"/>
          <p:nvPr/>
        </p:nvSpPr>
        <p:spPr>
          <a:xfrm>
            <a:off x="4300574" y="4740978"/>
            <a:ext cx="1855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Hallsberg</a:t>
            </a:r>
            <a:endParaRPr lang="sv-SE" sz="1200" dirty="0"/>
          </a:p>
        </p:txBody>
      </p:sp>
      <p:sp>
        <p:nvSpPr>
          <p:cNvPr id="14" name="textruta 13"/>
          <p:cNvSpPr txBox="1"/>
          <p:nvPr/>
        </p:nvSpPr>
        <p:spPr>
          <a:xfrm>
            <a:off x="4526649" y="4380938"/>
            <a:ext cx="1403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Kumla</a:t>
            </a:r>
            <a:endParaRPr lang="sv-SE" sz="1200" dirty="0"/>
          </a:p>
        </p:txBody>
      </p:sp>
      <p:sp>
        <p:nvSpPr>
          <p:cNvPr id="15" name="textruta 14"/>
          <p:cNvSpPr txBox="1"/>
          <p:nvPr/>
        </p:nvSpPr>
        <p:spPr>
          <a:xfrm>
            <a:off x="4427984" y="3538969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Örebro</a:t>
            </a:r>
            <a:endParaRPr lang="sv-SE" sz="1200" dirty="0"/>
          </a:p>
        </p:txBody>
      </p:sp>
      <p:sp>
        <p:nvSpPr>
          <p:cNvPr id="16" name="textruta 15"/>
          <p:cNvSpPr txBox="1"/>
          <p:nvPr/>
        </p:nvSpPr>
        <p:spPr>
          <a:xfrm>
            <a:off x="3690958" y="4207137"/>
            <a:ext cx="1421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err="1" smtClean="0"/>
              <a:t>Lekeberga</a:t>
            </a:r>
            <a:endParaRPr lang="sv-SE" sz="1200" dirty="0"/>
          </a:p>
        </p:txBody>
      </p:sp>
      <p:sp>
        <p:nvSpPr>
          <p:cNvPr id="18" name="textruta 17"/>
          <p:cNvSpPr txBox="1"/>
          <p:nvPr/>
        </p:nvSpPr>
        <p:spPr>
          <a:xfrm>
            <a:off x="323528" y="600223"/>
            <a:ext cx="28803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Har </a:t>
            </a:r>
            <a:r>
              <a:rPr lang="sv-SE" sz="1200" dirty="0" smtClean="0"/>
              <a:t>kommunen fattat </a:t>
            </a:r>
            <a:r>
              <a:rPr lang="sv-SE" sz="1200" dirty="0"/>
              <a:t>beslut i fullmäktige eller styrelse om att arbeta med konventionen om barnets rättigheter? </a:t>
            </a:r>
          </a:p>
          <a:p>
            <a:endParaRPr lang="sv-SE" sz="1200" dirty="0"/>
          </a:p>
          <a:p>
            <a:r>
              <a:rPr lang="sv-SE" sz="1200" dirty="0"/>
              <a:t>Blått = </a:t>
            </a:r>
            <a:r>
              <a:rPr lang="sv-SE" sz="1200" dirty="0" smtClean="0"/>
              <a:t>ja</a:t>
            </a:r>
          </a:p>
          <a:p>
            <a:r>
              <a:rPr lang="sv-SE" sz="1200" dirty="0" smtClean="0"/>
              <a:t>Rött = nej</a:t>
            </a:r>
          </a:p>
          <a:p>
            <a:r>
              <a:rPr lang="sv-SE" sz="1200" dirty="0" smtClean="0"/>
              <a:t>Vitt = inte svarat på enkäten</a:t>
            </a:r>
            <a:endParaRPr lang="sv-SE" sz="1200" dirty="0"/>
          </a:p>
          <a:p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107504" y="1886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14 Örebro län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4429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223"/>
            <a:ext cx="9144000" cy="565755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95536" y="26064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15 Västmanlands län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107504" y="969555"/>
            <a:ext cx="2808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Fattat beslut i fullmäktige eller styrelse om att arbeta i enlighet med barnkonventionen</a:t>
            </a:r>
          </a:p>
          <a:p>
            <a:endParaRPr lang="sv-SE" sz="1200" dirty="0"/>
          </a:p>
          <a:p>
            <a:r>
              <a:rPr lang="sv-SE" sz="1200" dirty="0"/>
              <a:t>Rött = nej</a:t>
            </a:r>
          </a:p>
          <a:p>
            <a:r>
              <a:rPr lang="sv-SE" sz="1200" dirty="0"/>
              <a:t>Blått = </a:t>
            </a:r>
            <a:r>
              <a:rPr lang="sv-SE" sz="1200" dirty="0" smtClean="0"/>
              <a:t>ja</a:t>
            </a:r>
            <a:endParaRPr lang="sv-SE" sz="1200" dirty="0"/>
          </a:p>
          <a:p>
            <a:r>
              <a:rPr lang="sv-SE" sz="1200" dirty="0"/>
              <a:t>Vitt = ej svarat på </a:t>
            </a:r>
            <a:r>
              <a:rPr lang="sv-SE" sz="1200" dirty="0" smtClean="0"/>
              <a:t>enkäten</a:t>
            </a:r>
            <a:endParaRPr lang="sv-SE" sz="1200" dirty="0"/>
          </a:p>
        </p:txBody>
      </p:sp>
      <p:sp>
        <p:nvSpPr>
          <p:cNvPr id="5" name="textruta 4"/>
          <p:cNvSpPr txBox="1"/>
          <p:nvPr/>
        </p:nvSpPr>
        <p:spPr>
          <a:xfrm>
            <a:off x="3131840" y="96955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Norberg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3059832" y="184482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Fagersta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 rot="2483885">
            <a:off x="2087723" y="274988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Skinnskatteberg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 rot="2726972">
            <a:off x="3571052" y="3011299"/>
            <a:ext cx="16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Surahammar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4860032" y="155679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Sala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5115252" y="3537952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Västerås</a:t>
            </a:r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4201122" y="3881940"/>
            <a:ext cx="1378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Hallsta-</a:t>
            </a:r>
            <a:r>
              <a:rPr lang="sv-SE" dirty="0" err="1" smtClean="0"/>
              <a:t>hammar</a:t>
            </a: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2950018" y="4154454"/>
            <a:ext cx="197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Köping</a:t>
            </a:r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2835858" y="5422375"/>
            <a:ext cx="1069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Arboga</a:t>
            </a:r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 rot="1014999">
            <a:off x="3634716" y="5206116"/>
            <a:ext cx="113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Kungsör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4534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223"/>
            <a:ext cx="9144000" cy="565755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555776" y="3105833"/>
            <a:ext cx="1086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Malung-Sälen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-25907" y="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 smtClean="0"/>
              <a:t>    16 Dalarnas län</a:t>
            </a:r>
          </a:p>
          <a:p>
            <a:endParaRPr lang="sv-SE" dirty="0" smtClean="0"/>
          </a:p>
          <a:p>
            <a:r>
              <a:rPr lang="sv-SE" dirty="0" smtClean="0"/>
              <a:t>Fattat </a:t>
            </a:r>
            <a:r>
              <a:rPr lang="sv-SE" dirty="0"/>
              <a:t>beslut i fullmäktige eller styrelse om att </a:t>
            </a:r>
          </a:p>
          <a:p>
            <a:r>
              <a:rPr lang="sv-SE" dirty="0"/>
              <a:t>arbeta i enlighet </a:t>
            </a:r>
            <a:endParaRPr lang="sv-SE" dirty="0" smtClean="0"/>
          </a:p>
          <a:p>
            <a:r>
              <a:rPr lang="sv-SE" dirty="0" smtClean="0"/>
              <a:t>med </a:t>
            </a:r>
            <a:r>
              <a:rPr lang="sv-SE" dirty="0" err="1" smtClean="0"/>
              <a:t>barnkonven</a:t>
            </a:r>
            <a:r>
              <a:rPr lang="sv-SE" dirty="0" smtClean="0"/>
              <a:t>-</a:t>
            </a:r>
          </a:p>
          <a:p>
            <a:r>
              <a:rPr lang="sv-SE" dirty="0" err="1" smtClean="0"/>
              <a:t>tionen</a:t>
            </a:r>
            <a:endParaRPr lang="sv-SE" dirty="0"/>
          </a:p>
          <a:p>
            <a:endParaRPr lang="sv-SE" dirty="0"/>
          </a:p>
          <a:p>
            <a:r>
              <a:rPr lang="sv-SE" dirty="0"/>
              <a:t>Rött = nej</a:t>
            </a:r>
          </a:p>
          <a:p>
            <a:r>
              <a:rPr lang="sv-SE" dirty="0"/>
              <a:t>Blått = ja</a:t>
            </a:r>
          </a:p>
          <a:p>
            <a:r>
              <a:rPr lang="sv-SE" dirty="0"/>
              <a:t>Vitt = ej svarat </a:t>
            </a:r>
          </a:p>
          <a:p>
            <a:r>
              <a:rPr lang="sv-SE" dirty="0"/>
              <a:t>på enkäten</a:t>
            </a:r>
          </a:p>
          <a:p>
            <a:r>
              <a:rPr lang="sv-SE" dirty="0"/>
              <a:t>Lime = vet </a:t>
            </a:r>
            <a:r>
              <a:rPr lang="sv-SE" dirty="0" smtClean="0"/>
              <a:t>ej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2123728" y="141277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Älvdalen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3641820" y="3508653"/>
            <a:ext cx="143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Mora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4414390" y="2492896"/>
            <a:ext cx="131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Orsa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5093726" y="3323987"/>
            <a:ext cx="1040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Rättvik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5718635" y="3913414"/>
            <a:ext cx="120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Falun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4434917" y="4096139"/>
            <a:ext cx="131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Leksand</a:t>
            </a:r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4551141" y="4556496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Gagnef</a:t>
            </a: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 rot="1847517">
            <a:off x="3781445" y="465444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Vansbro</a:t>
            </a:r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4334833" y="522247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Ludvika</a:t>
            </a:r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5378348" y="5333792"/>
            <a:ext cx="1884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Smed-</a:t>
            </a:r>
            <a:r>
              <a:rPr lang="sv-SE" dirty="0" err="1" smtClean="0"/>
              <a:t>jebacken</a:t>
            </a:r>
            <a:endParaRPr lang="sv-SE" dirty="0"/>
          </a:p>
        </p:txBody>
      </p:sp>
      <p:sp>
        <p:nvSpPr>
          <p:cNvPr id="15" name="textruta 14"/>
          <p:cNvSpPr txBox="1"/>
          <p:nvPr/>
        </p:nvSpPr>
        <p:spPr>
          <a:xfrm>
            <a:off x="6271364" y="519472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Avesta</a:t>
            </a:r>
            <a:endParaRPr lang="sv-SE" dirty="0"/>
          </a:p>
        </p:txBody>
      </p:sp>
      <p:sp>
        <p:nvSpPr>
          <p:cNvPr id="16" name="textruta 15"/>
          <p:cNvSpPr txBox="1"/>
          <p:nvPr/>
        </p:nvSpPr>
        <p:spPr>
          <a:xfrm rot="6736656">
            <a:off x="5653538" y="4828414"/>
            <a:ext cx="143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Hedemora</a:t>
            </a:r>
            <a:endParaRPr lang="sv-SE" dirty="0"/>
          </a:p>
        </p:txBody>
      </p:sp>
      <p:sp>
        <p:nvSpPr>
          <p:cNvPr id="17" name="textruta 16"/>
          <p:cNvSpPr txBox="1"/>
          <p:nvPr/>
        </p:nvSpPr>
        <p:spPr>
          <a:xfrm>
            <a:off x="5468637" y="4875329"/>
            <a:ext cx="804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Säter</a:t>
            </a:r>
            <a:endParaRPr lang="sv-SE" dirty="0"/>
          </a:p>
        </p:txBody>
      </p:sp>
      <p:sp>
        <p:nvSpPr>
          <p:cNvPr id="18" name="textruta 17"/>
          <p:cNvSpPr txBox="1"/>
          <p:nvPr/>
        </p:nvSpPr>
        <p:spPr>
          <a:xfrm rot="19986773">
            <a:off x="5102507" y="4696647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Borlänge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518813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Svar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smtClean="0"/>
              <a:t>Blått </a:t>
            </a:r>
            <a:r>
              <a:rPr lang="sv-SE" dirty="0"/>
              <a:t>= fattat beslut i fullmäktige eller styrelse om att arbeta       	enligt konventionen.</a:t>
            </a:r>
          </a:p>
          <a:p>
            <a:pPr marL="0" indent="0">
              <a:buNone/>
            </a:pPr>
            <a:r>
              <a:rPr lang="sv-SE" dirty="0"/>
              <a:t>Rött = inte fattat beslut i fullmäktige eller styrelse om att arbeta  	enligt konventionen.</a:t>
            </a:r>
          </a:p>
          <a:p>
            <a:pPr marL="0" indent="0">
              <a:buNone/>
            </a:pPr>
            <a:r>
              <a:rPr lang="sv-SE" dirty="0"/>
              <a:t>Lime = vet ej om beslut är fattat.</a:t>
            </a:r>
          </a:p>
          <a:p>
            <a:pPr marL="0" indent="0">
              <a:buNone/>
            </a:pPr>
            <a:r>
              <a:rPr lang="sv-SE" dirty="0"/>
              <a:t>Vitt = ej svarat på enkäten.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6958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565755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23528" y="3533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17 Gävleborgs län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0" y="404664"/>
            <a:ext cx="457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Fattat </a:t>
            </a:r>
            <a:r>
              <a:rPr lang="sv-SE" dirty="0"/>
              <a:t>beslut i fullmäktige eller styrelse om att </a:t>
            </a:r>
          </a:p>
          <a:p>
            <a:r>
              <a:rPr lang="sv-SE" dirty="0"/>
              <a:t>arbeta i enlighet </a:t>
            </a:r>
            <a:endParaRPr lang="sv-SE" dirty="0" smtClean="0"/>
          </a:p>
          <a:p>
            <a:r>
              <a:rPr lang="sv-SE" dirty="0" smtClean="0"/>
              <a:t>med </a:t>
            </a:r>
            <a:r>
              <a:rPr lang="sv-SE" dirty="0" err="1" smtClean="0"/>
              <a:t>barnkonven</a:t>
            </a:r>
            <a:r>
              <a:rPr lang="sv-SE" dirty="0" smtClean="0"/>
              <a:t>-</a:t>
            </a:r>
          </a:p>
          <a:p>
            <a:r>
              <a:rPr lang="sv-SE" dirty="0" err="1" smtClean="0"/>
              <a:t>tionen</a:t>
            </a:r>
            <a:endParaRPr lang="sv-SE" dirty="0"/>
          </a:p>
          <a:p>
            <a:endParaRPr lang="sv-SE" dirty="0"/>
          </a:p>
          <a:p>
            <a:r>
              <a:rPr lang="sv-SE" dirty="0"/>
              <a:t>Rött = nej</a:t>
            </a:r>
          </a:p>
          <a:p>
            <a:r>
              <a:rPr lang="sv-SE" dirty="0"/>
              <a:t>Blått = ja</a:t>
            </a:r>
          </a:p>
          <a:p>
            <a:r>
              <a:rPr lang="sv-SE" dirty="0"/>
              <a:t>Vitt = ej svarat </a:t>
            </a:r>
          </a:p>
          <a:p>
            <a:r>
              <a:rPr lang="sv-SE" dirty="0"/>
              <a:t>på enkäten</a:t>
            </a:r>
          </a:p>
          <a:p>
            <a:r>
              <a:rPr lang="sv-SE" dirty="0"/>
              <a:t>Lime = vet </a:t>
            </a:r>
            <a:r>
              <a:rPr lang="sv-SE" dirty="0" smtClean="0"/>
              <a:t>ej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3779912" y="126876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Ljusdal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 rot="771028">
            <a:off x="5024379" y="84657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Nordanstig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 rot="2038928">
            <a:off x="4760567" y="158012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Hudiksvall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 rot="2819328">
            <a:off x="5021424" y="3202705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Söderhamn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4586377" y="2319798"/>
            <a:ext cx="1314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Bollnäs</a:t>
            </a:r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3698654" y="262993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Ovanåker</a:t>
            </a: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4634758" y="381155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Ockelbo </a:t>
            </a:r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 rot="1868057">
            <a:off x="4666508" y="515067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Sandviken</a:t>
            </a:r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 rot="1127683" flipH="1">
            <a:off x="5615515" y="4731183"/>
            <a:ext cx="903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Gävle</a:t>
            </a:r>
            <a:endParaRPr lang="sv-SE" dirty="0"/>
          </a:p>
        </p:txBody>
      </p:sp>
      <p:sp>
        <p:nvSpPr>
          <p:cNvPr id="15" name="textruta 14"/>
          <p:cNvSpPr txBox="1"/>
          <p:nvPr/>
        </p:nvSpPr>
        <p:spPr>
          <a:xfrm>
            <a:off x="4797569" y="510269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Hofors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46505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223"/>
            <a:ext cx="9144000" cy="565755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5364088" y="141277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Örnsköldsvik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3563888" y="178210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Sollefteå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5176813" y="345628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Kramfors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 rot="2651313">
            <a:off x="4808911" y="4425851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Härnösand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 rot="1800871">
            <a:off x="4571556" y="482283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Timrå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3923928" y="534888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Sundsvall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1907704" y="508518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Ånge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143508" y="904944"/>
            <a:ext cx="2808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Fattat beslut i fullmäktige eller styrelse om att arbeta i enlighet med barnkonventionen</a:t>
            </a:r>
          </a:p>
          <a:p>
            <a:endParaRPr lang="sv-SE" sz="1200" dirty="0"/>
          </a:p>
          <a:p>
            <a:r>
              <a:rPr lang="sv-SE" sz="1200" dirty="0"/>
              <a:t>Rött = nej</a:t>
            </a:r>
          </a:p>
          <a:p>
            <a:r>
              <a:rPr lang="sv-SE" sz="1200" dirty="0"/>
              <a:t>Blått = ja</a:t>
            </a:r>
          </a:p>
          <a:p>
            <a:r>
              <a:rPr lang="sv-SE" sz="1200" dirty="0"/>
              <a:t>Vitt = ej svarat på </a:t>
            </a:r>
            <a:r>
              <a:rPr lang="sv-SE" sz="1200" dirty="0" smtClean="0"/>
              <a:t>enkäten</a:t>
            </a:r>
            <a:endParaRPr lang="sv-SE" sz="1200" dirty="0"/>
          </a:p>
        </p:txBody>
      </p:sp>
      <p:sp>
        <p:nvSpPr>
          <p:cNvPr id="11" name="textruta 10"/>
          <p:cNvSpPr txBox="1"/>
          <p:nvPr/>
        </p:nvSpPr>
        <p:spPr>
          <a:xfrm>
            <a:off x="251520" y="18864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18 Västernorrlands län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0869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5657553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4178897" y="1302510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Strömsund</a:t>
            </a:r>
            <a:endParaRPr lang="sv-SE" sz="1200" dirty="0"/>
          </a:p>
        </p:txBody>
      </p:sp>
      <p:sp>
        <p:nvSpPr>
          <p:cNvPr id="5" name="textruta 4"/>
          <p:cNvSpPr txBox="1"/>
          <p:nvPr/>
        </p:nvSpPr>
        <p:spPr>
          <a:xfrm>
            <a:off x="3923928" y="2420888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Krokom</a:t>
            </a:r>
            <a:endParaRPr lang="sv-SE" sz="1200" dirty="0"/>
          </a:p>
        </p:txBody>
      </p:sp>
      <p:sp>
        <p:nvSpPr>
          <p:cNvPr id="6" name="textruta 5"/>
          <p:cNvSpPr txBox="1"/>
          <p:nvPr/>
        </p:nvSpPr>
        <p:spPr>
          <a:xfrm>
            <a:off x="2987824" y="3068960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Åre</a:t>
            </a:r>
            <a:endParaRPr lang="sv-SE" sz="1200" dirty="0"/>
          </a:p>
        </p:txBody>
      </p:sp>
      <p:sp>
        <p:nvSpPr>
          <p:cNvPr id="7" name="textruta 6"/>
          <p:cNvSpPr txBox="1"/>
          <p:nvPr/>
        </p:nvSpPr>
        <p:spPr>
          <a:xfrm>
            <a:off x="3707904" y="400506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Berg</a:t>
            </a:r>
            <a:endParaRPr lang="sv-SE" sz="1200" dirty="0"/>
          </a:p>
        </p:txBody>
      </p:sp>
      <p:sp>
        <p:nvSpPr>
          <p:cNvPr id="8" name="textruta 7"/>
          <p:cNvSpPr txBox="1"/>
          <p:nvPr/>
        </p:nvSpPr>
        <p:spPr>
          <a:xfrm>
            <a:off x="2994112" y="486465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Härjedalen</a:t>
            </a:r>
            <a:endParaRPr lang="sv-SE" sz="1200" dirty="0"/>
          </a:p>
        </p:txBody>
      </p:sp>
      <p:sp>
        <p:nvSpPr>
          <p:cNvPr id="9" name="textruta 8"/>
          <p:cNvSpPr txBox="1"/>
          <p:nvPr/>
        </p:nvSpPr>
        <p:spPr>
          <a:xfrm>
            <a:off x="5148064" y="3562992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Ragunda</a:t>
            </a:r>
            <a:endParaRPr lang="sv-SE" sz="1200" dirty="0"/>
          </a:p>
        </p:txBody>
      </p:sp>
      <p:sp>
        <p:nvSpPr>
          <p:cNvPr id="10" name="textruta 9"/>
          <p:cNvSpPr txBox="1"/>
          <p:nvPr/>
        </p:nvSpPr>
        <p:spPr>
          <a:xfrm>
            <a:off x="4898977" y="4067048"/>
            <a:ext cx="828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Bräcke</a:t>
            </a:r>
            <a:endParaRPr lang="sv-SE" sz="1200" dirty="0"/>
          </a:p>
        </p:txBody>
      </p:sp>
      <p:sp>
        <p:nvSpPr>
          <p:cNvPr id="11" name="textruta 10"/>
          <p:cNvSpPr txBox="1"/>
          <p:nvPr/>
        </p:nvSpPr>
        <p:spPr>
          <a:xfrm rot="17094132">
            <a:off x="4206023" y="3221394"/>
            <a:ext cx="1548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Östersund</a:t>
            </a:r>
            <a:endParaRPr lang="sv-SE" sz="1200" dirty="0"/>
          </a:p>
        </p:txBody>
      </p:sp>
      <p:sp>
        <p:nvSpPr>
          <p:cNvPr id="12" name="textruta 11"/>
          <p:cNvSpPr txBox="1"/>
          <p:nvPr/>
        </p:nvSpPr>
        <p:spPr>
          <a:xfrm>
            <a:off x="196174" y="1550266"/>
            <a:ext cx="2808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Fattat beslut i fullmäktige eller styrelse om att arbeta i enlighet med barnkonventionen</a:t>
            </a:r>
          </a:p>
          <a:p>
            <a:endParaRPr lang="sv-SE" sz="1200" dirty="0"/>
          </a:p>
          <a:p>
            <a:r>
              <a:rPr lang="sv-SE" sz="1200" dirty="0"/>
              <a:t>Rött = nej</a:t>
            </a:r>
          </a:p>
          <a:p>
            <a:r>
              <a:rPr lang="sv-SE" sz="1200" dirty="0"/>
              <a:t>Blått = ja</a:t>
            </a:r>
          </a:p>
          <a:p>
            <a:r>
              <a:rPr lang="sv-SE" sz="1200" dirty="0"/>
              <a:t>Vitt = ej svarat på </a:t>
            </a:r>
            <a:r>
              <a:rPr lang="sv-SE" sz="1200" dirty="0" smtClean="0"/>
              <a:t>enkäten</a:t>
            </a:r>
            <a:endParaRPr lang="sv-SE" sz="1200" dirty="0"/>
          </a:p>
        </p:txBody>
      </p:sp>
      <p:sp>
        <p:nvSpPr>
          <p:cNvPr id="2" name="textruta 1"/>
          <p:cNvSpPr txBox="1"/>
          <p:nvPr/>
        </p:nvSpPr>
        <p:spPr>
          <a:xfrm>
            <a:off x="395536" y="33265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19 Jämtland Härjedalens län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4213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" y="404664"/>
            <a:ext cx="9144000" cy="565755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79512" y="219998"/>
            <a:ext cx="2483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20 Västerbotten län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2290233" y="105273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Sorsele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1602103" y="170921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Storuman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1530095" y="2713299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Vilhelmina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 rot="2263970">
            <a:off x="1880701" y="368781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Dorotea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4589995" y="234396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Malå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4297140" y="3503149"/>
            <a:ext cx="1230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Lycksele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3635896" y="4509120"/>
            <a:ext cx="141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Åsele</a:t>
            </a:r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4912155" y="5101002"/>
            <a:ext cx="153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Bjurholm</a:t>
            </a: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5222630" y="5581609"/>
            <a:ext cx="178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Nordmaling</a:t>
            </a:r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6229369" y="5156640"/>
            <a:ext cx="121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Umeå</a:t>
            </a:r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5814131" y="493527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Vännäs</a:t>
            </a:r>
            <a:endParaRPr lang="sv-SE" dirty="0"/>
          </a:p>
        </p:txBody>
      </p:sp>
      <p:sp>
        <p:nvSpPr>
          <p:cNvPr id="15" name="textruta 14"/>
          <p:cNvSpPr txBox="1"/>
          <p:nvPr/>
        </p:nvSpPr>
        <p:spPr>
          <a:xfrm>
            <a:off x="5439267" y="4136352"/>
            <a:ext cx="1311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Vindeln</a:t>
            </a:r>
            <a:endParaRPr lang="sv-SE" dirty="0"/>
          </a:p>
        </p:txBody>
      </p:sp>
      <p:sp>
        <p:nvSpPr>
          <p:cNvPr id="16" name="textruta 15"/>
          <p:cNvSpPr txBox="1"/>
          <p:nvPr/>
        </p:nvSpPr>
        <p:spPr>
          <a:xfrm>
            <a:off x="5328358" y="2897965"/>
            <a:ext cx="1439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Norsjö</a:t>
            </a:r>
            <a:endParaRPr lang="sv-SE" dirty="0"/>
          </a:p>
        </p:txBody>
      </p:sp>
      <p:sp>
        <p:nvSpPr>
          <p:cNvPr id="17" name="textruta 16"/>
          <p:cNvSpPr txBox="1"/>
          <p:nvPr/>
        </p:nvSpPr>
        <p:spPr>
          <a:xfrm>
            <a:off x="6047902" y="3597130"/>
            <a:ext cx="1799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Skellefteå</a:t>
            </a:r>
            <a:endParaRPr lang="sv-SE" dirty="0"/>
          </a:p>
        </p:txBody>
      </p:sp>
      <p:sp>
        <p:nvSpPr>
          <p:cNvPr id="18" name="textruta 17"/>
          <p:cNvSpPr txBox="1"/>
          <p:nvPr/>
        </p:nvSpPr>
        <p:spPr>
          <a:xfrm>
            <a:off x="6564209" y="4401562"/>
            <a:ext cx="1853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Robertsfors</a:t>
            </a:r>
            <a:endParaRPr lang="sv-SE" dirty="0"/>
          </a:p>
        </p:txBody>
      </p:sp>
      <p:sp>
        <p:nvSpPr>
          <p:cNvPr id="19" name="Rektangel 18"/>
          <p:cNvSpPr/>
          <p:nvPr/>
        </p:nvSpPr>
        <p:spPr>
          <a:xfrm>
            <a:off x="-25907" y="0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 smtClean="0"/>
              <a:t>   </a:t>
            </a:r>
          </a:p>
          <a:p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Fattat </a:t>
            </a:r>
            <a:r>
              <a:rPr lang="sv-SE" dirty="0"/>
              <a:t>beslut </a:t>
            </a:r>
            <a:endParaRPr lang="sv-SE" dirty="0" smtClean="0"/>
          </a:p>
          <a:p>
            <a:r>
              <a:rPr lang="sv-SE" dirty="0" smtClean="0"/>
              <a:t>Fullmäktige</a:t>
            </a:r>
          </a:p>
          <a:p>
            <a:r>
              <a:rPr lang="sv-SE" dirty="0" smtClean="0"/>
              <a:t>eller </a:t>
            </a:r>
            <a:r>
              <a:rPr lang="sv-SE" dirty="0"/>
              <a:t>styrelse </a:t>
            </a:r>
            <a:endParaRPr lang="sv-SE" dirty="0" smtClean="0"/>
          </a:p>
          <a:p>
            <a:r>
              <a:rPr lang="sv-SE" dirty="0" smtClean="0"/>
              <a:t>om </a:t>
            </a:r>
            <a:r>
              <a:rPr lang="sv-SE" dirty="0"/>
              <a:t>att </a:t>
            </a:r>
          </a:p>
          <a:p>
            <a:r>
              <a:rPr lang="sv-SE" dirty="0"/>
              <a:t>arbeta i </a:t>
            </a:r>
            <a:endParaRPr lang="sv-SE" dirty="0" smtClean="0"/>
          </a:p>
          <a:p>
            <a:r>
              <a:rPr lang="sv-SE" dirty="0" smtClean="0"/>
              <a:t>enlighet </a:t>
            </a:r>
          </a:p>
          <a:p>
            <a:r>
              <a:rPr lang="sv-SE" dirty="0" smtClean="0"/>
              <a:t>med barn-</a:t>
            </a:r>
          </a:p>
          <a:p>
            <a:r>
              <a:rPr lang="sv-SE" dirty="0" err="1" smtClean="0"/>
              <a:t>konven</a:t>
            </a:r>
            <a:r>
              <a:rPr lang="sv-SE" dirty="0" smtClean="0"/>
              <a:t>-</a:t>
            </a:r>
          </a:p>
          <a:p>
            <a:r>
              <a:rPr lang="sv-SE" dirty="0" err="1" smtClean="0"/>
              <a:t>tionen</a:t>
            </a:r>
            <a:endParaRPr lang="sv-SE" dirty="0"/>
          </a:p>
          <a:p>
            <a:endParaRPr lang="sv-SE" dirty="0"/>
          </a:p>
          <a:p>
            <a:r>
              <a:rPr lang="sv-SE" dirty="0"/>
              <a:t>Rött = nej</a:t>
            </a:r>
          </a:p>
          <a:p>
            <a:r>
              <a:rPr lang="sv-SE" dirty="0"/>
              <a:t>Blått = ja</a:t>
            </a:r>
          </a:p>
          <a:p>
            <a:r>
              <a:rPr lang="sv-SE" dirty="0"/>
              <a:t>Vitt = ej svarat </a:t>
            </a:r>
          </a:p>
          <a:p>
            <a:r>
              <a:rPr lang="sv-SE" dirty="0"/>
              <a:t>på enkäten</a:t>
            </a:r>
          </a:p>
          <a:p>
            <a:r>
              <a:rPr lang="sv-SE" dirty="0"/>
              <a:t>Lime = vet </a:t>
            </a:r>
            <a:r>
              <a:rPr lang="sv-SE" dirty="0" smtClean="0"/>
              <a:t>ej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4369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467544" y="260648"/>
            <a:ext cx="236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21 Norrbottens län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223"/>
            <a:ext cx="9144000" cy="5657553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29662" y="764704"/>
            <a:ext cx="457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Fattat </a:t>
            </a:r>
            <a:r>
              <a:rPr lang="sv-SE" dirty="0"/>
              <a:t>beslut i fullmäktige eller styrelse om att </a:t>
            </a:r>
          </a:p>
          <a:p>
            <a:r>
              <a:rPr lang="sv-SE" dirty="0"/>
              <a:t>arbeta i enlighet </a:t>
            </a:r>
            <a:endParaRPr lang="sv-SE" dirty="0" smtClean="0"/>
          </a:p>
          <a:p>
            <a:r>
              <a:rPr lang="sv-SE" dirty="0" smtClean="0"/>
              <a:t>med </a:t>
            </a:r>
            <a:r>
              <a:rPr lang="sv-SE" dirty="0" err="1" smtClean="0"/>
              <a:t>barnkonven</a:t>
            </a:r>
            <a:r>
              <a:rPr lang="sv-SE" dirty="0" smtClean="0"/>
              <a:t>-</a:t>
            </a:r>
          </a:p>
          <a:p>
            <a:r>
              <a:rPr lang="sv-SE" dirty="0" err="1" smtClean="0"/>
              <a:t>tionen</a:t>
            </a:r>
            <a:endParaRPr lang="sv-SE" dirty="0"/>
          </a:p>
          <a:p>
            <a:endParaRPr lang="sv-SE" dirty="0"/>
          </a:p>
          <a:p>
            <a:r>
              <a:rPr lang="sv-SE" dirty="0"/>
              <a:t>Rött = nej</a:t>
            </a:r>
          </a:p>
          <a:p>
            <a:r>
              <a:rPr lang="sv-SE" dirty="0"/>
              <a:t>Blått = ja</a:t>
            </a:r>
          </a:p>
          <a:p>
            <a:r>
              <a:rPr lang="sv-SE" dirty="0"/>
              <a:t>Vitt = ej svarat </a:t>
            </a:r>
          </a:p>
          <a:p>
            <a:r>
              <a:rPr lang="sv-SE" dirty="0"/>
              <a:t>på enkäten</a:t>
            </a:r>
          </a:p>
          <a:p>
            <a:r>
              <a:rPr lang="sv-SE" dirty="0"/>
              <a:t>Lime = vet </a:t>
            </a:r>
            <a:r>
              <a:rPr lang="sv-SE" dirty="0" smtClean="0"/>
              <a:t>ej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4601662" y="16288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Kiruna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3779912" y="2657377"/>
            <a:ext cx="1289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Gällivare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3345509" y="3685954"/>
            <a:ext cx="1490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Jokkmokk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2321749" y="4068506"/>
            <a:ext cx="1768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Arjeplog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 rot="2626051">
            <a:off x="3553559" y="519281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Arvidsjaur</a:t>
            </a:r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4633896" y="5147900"/>
            <a:ext cx="131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Älvsbyn</a:t>
            </a: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4835688" y="5636754"/>
            <a:ext cx="110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Piteå</a:t>
            </a:r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5014809" y="4608781"/>
            <a:ext cx="935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Boden</a:t>
            </a:r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5712041" y="519281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Luleå</a:t>
            </a:r>
            <a:endParaRPr lang="sv-SE" dirty="0"/>
          </a:p>
        </p:txBody>
      </p:sp>
      <p:sp>
        <p:nvSpPr>
          <p:cNvPr id="15" name="textruta 14"/>
          <p:cNvSpPr txBox="1"/>
          <p:nvPr/>
        </p:nvSpPr>
        <p:spPr>
          <a:xfrm>
            <a:off x="5982115" y="460878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Kalix</a:t>
            </a:r>
            <a:endParaRPr lang="sv-SE" dirty="0"/>
          </a:p>
        </p:txBody>
      </p:sp>
      <p:sp>
        <p:nvSpPr>
          <p:cNvPr id="16" name="textruta 15"/>
          <p:cNvSpPr txBox="1"/>
          <p:nvPr/>
        </p:nvSpPr>
        <p:spPr>
          <a:xfrm rot="2534104">
            <a:off x="5358474" y="4015988"/>
            <a:ext cx="1466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Överkalix</a:t>
            </a:r>
            <a:endParaRPr lang="sv-SE" dirty="0"/>
          </a:p>
        </p:txBody>
      </p:sp>
      <p:sp>
        <p:nvSpPr>
          <p:cNvPr id="17" name="textruta 16"/>
          <p:cNvSpPr txBox="1"/>
          <p:nvPr/>
        </p:nvSpPr>
        <p:spPr>
          <a:xfrm rot="3113119">
            <a:off x="6081306" y="3851251"/>
            <a:ext cx="1542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Övertorneå</a:t>
            </a:r>
            <a:endParaRPr lang="sv-SE" dirty="0"/>
          </a:p>
        </p:txBody>
      </p:sp>
      <p:sp>
        <p:nvSpPr>
          <p:cNvPr id="19" name="textruta 18"/>
          <p:cNvSpPr txBox="1"/>
          <p:nvPr/>
        </p:nvSpPr>
        <p:spPr>
          <a:xfrm>
            <a:off x="6652839" y="4606244"/>
            <a:ext cx="1439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Haparanda</a:t>
            </a:r>
            <a:endParaRPr lang="sv-SE" dirty="0"/>
          </a:p>
        </p:txBody>
      </p:sp>
      <p:sp>
        <p:nvSpPr>
          <p:cNvPr id="20" name="textruta 19"/>
          <p:cNvSpPr txBox="1"/>
          <p:nvPr/>
        </p:nvSpPr>
        <p:spPr>
          <a:xfrm>
            <a:off x="5744751" y="2859677"/>
            <a:ext cx="1533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Pajala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586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30"/>
            <a:ext cx="9144000" cy="5989739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323528" y="33265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 smtClean="0"/>
              <a:t>Landsting och regioner</a:t>
            </a:r>
          </a:p>
          <a:p>
            <a:endParaRPr lang="sv-SE" dirty="0" smtClean="0"/>
          </a:p>
          <a:p>
            <a:r>
              <a:rPr lang="sv-SE" dirty="0" smtClean="0"/>
              <a:t>Fattat </a:t>
            </a:r>
            <a:r>
              <a:rPr lang="sv-SE" dirty="0"/>
              <a:t>beslut i fullmäktige eller styrelse om att </a:t>
            </a:r>
          </a:p>
          <a:p>
            <a:r>
              <a:rPr lang="sv-SE" dirty="0"/>
              <a:t>arbeta i enlighet med barnkonventionen</a:t>
            </a:r>
          </a:p>
          <a:p>
            <a:endParaRPr lang="sv-SE" dirty="0"/>
          </a:p>
          <a:p>
            <a:r>
              <a:rPr lang="sv-SE" dirty="0" smtClean="0"/>
              <a:t>Blått </a:t>
            </a:r>
            <a:r>
              <a:rPr lang="sv-SE" dirty="0"/>
              <a:t>= </a:t>
            </a:r>
            <a:r>
              <a:rPr lang="sv-SE" dirty="0" smtClean="0"/>
              <a:t>ja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10412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98" y="649802"/>
            <a:ext cx="9144000" cy="565755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7668344" y="1556792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Norrtälje</a:t>
            </a:r>
            <a:endParaRPr lang="sv-SE" sz="1100" dirty="0"/>
          </a:p>
        </p:txBody>
      </p:sp>
      <p:sp>
        <p:nvSpPr>
          <p:cNvPr id="4" name="textruta 3"/>
          <p:cNvSpPr txBox="1"/>
          <p:nvPr/>
        </p:nvSpPr>
        <p:spPr>
          <a:xfrm>
            <a:off x="6300192" y="2755667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Sigtuna</a:t>
            </a:r>
            <a:endParaRPr lang="sv-SE" sz="900" dirty="0"/>
          </a:p>
        </p:txBody>
      </p:sp>
      <p:sp>
        <p:nvSpPr>
          <p:cNvPr id="5" name="textruta 4"/>
          <p:cNvSpPr txBox="1"/>
          <p:nvPr/>
        </p:nvSpPr>
        <p:spPr>
          <a:xfrm>
            <a:off x="6912260" y="2924944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smtClean="0"/>
              <a:t>Vallentuna</a:t>
            </a:r>
            <a:endParaRPr lang="sv-SE" sz="1050" dirty="0"/>
          </a:p>
        </p:txBody>
      </p:sp>
      <p:sp>
        <p:nvSpPr>
          <p:cNvPr id="6" name="textruta 5"/>
          <p:cNvSpPr txBox="1"/>
          <p:nvPr/>
        </p:nvSpPr>
        <p:spPr>
          <a:xfrm>
            <a:off x="6048164" y="3050082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00" dirty="0" smtClean="0"/>
              <a:t>Upplands-</a:t>
            </a:r>
          </a:p>
          <a:p>
            <a:r>
              <a:rPr lang="sv-SE" sz="700" dirty="0" smtClean="0"/>
              <a:t>Bro</a:t>
            </a:r>
            <a:endParaRPr lang="sv-SE" sz="700" dirty="0"/>
          </a:p>
        </p:txBody>
      </p:sp>
      <p:sp>
        <p:nvSpPr>
          <p:cNvPr id="7" name="textruta 6"/>
          <p:cNvSpPr txBox="1"/>
          <p:nvPr/>
        </p:nvSpPr>
        <p:spPr>
          <a:xfrm>
            <a:off x="6528839" y="3162632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00" dirty="0" smtClean="0"/>
              <a:t>Upplands </a:t>
            </a:r>
          </a:p>
          <a:p>
            <a:r>
              <a:rPr lang="sv-SE" sz="700" dirty="0" smtClean="0"/>
              <a:t>Väsby</a:t>
            </a:r>
            <a:endParaRPr lang="sv-SE" sz="700" dirty="0"/>
          </a:p>
        </p:txBody>
      </p:sp>
      <p:sp>
        <p:nvSpPr>
          <p:cNvPr id="8" name="textruta 7"/>
          <p:cNvSpPr txBox="1"/>
          <p:nvPr/>
        </p:nvSpPr>
        <p:spPr>
          <a:xfrm>
            <a:off x="6588224" y="3478579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00" dirty="0" err="1" smtClean="0"/>
              <a:t>Sollen</a:t>
            </a:r>
            <a:r>
              <a:rPr lang="sv-SE" sz="700" dirty="0" smtClean="0"/>
              <a:t>-</a:t>
            </a:r>
          </a:p>
          <a:p>
            <a:r>
              <a:rPr lang="sv-SE" sz="700" dirty="0" err="1" smtClean="0"/>
              <a:t>tuna</a:t>
            </a:r>
            <a:endParaRPr lang="sv-SE" sz="700" dirty="0"/>
          </a:p>
        </p:txBody>
      </p:sp>
      <p:sp>
        <p:nvSpPr>
          <p:cNvPr id="9" name="textruta 8"/>
          <p:cNvSpPr txBox="1"/>
          <p:nvPr/>
        </p:nvSpPr>
        <p:spPr>
          <a:xfrm>
            <a:off x="6884604" y="3420908"/>
            <a:ext cx="7920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00" dirty="0" smtClean="0"/>
              <a:t>Täby</a:t>
            </a:r>
            <a:endParaRPr lang="sv-SE" sz="700" dirty="0"/>
          </a:p>
        </p:txBody>
      </p:sp>
      <p:sp>
        <p:nvSpPr>
          <p:cNvPr id="10" name="textruta 9"/>
          <p:cNvSpPr txBox="1"/>
          <p:nvPr/>
        </p:nvSpPr>
        <p:spPr>
          <a:xfrm>
            <a:off x="6408204" y="3653318"/>
            <a:ext cx="10801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00" dirty="0" smtClean="0"/>
              <a:t>Järfälla</a:t>
            </a:r>
            <a:endParaRPr lang="sv-SE" sz="700" dirty="0"/>
          </a:p>
        </p:txBody>
      </p:sp>
      <p:sp>
        <p:nvSpPr>
          <p:cNvPr id="11" name="textruta 10"/>
          <p:cNvSpPr txBox="1"/>
          <p:nvPr/>
        </p:nvSpPr>
        <p:spPr>
          <a:xfrm>
            <a:off x="6506068" y="3786356"/>
            <a:ext cx="605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00" dirty="0" smtClean="0"/>
              <a:t>Sund-</a:t>
            </a:r>
          </a:p>
          <a:p>
            <a:r>
              <a:rPr lang="sv-SE" sz="700" dirty="0" err="1" smtClean="0"/>
              <a:t>byberg</a:t>
            </a:r>
            <a:endParaRPr lang="sv-SE" sz="700" dirty="0"/>
          </a:p>
        </p:txBody>
      </p:sp>
      <p:sp>
        <p:nvSpPr>
          <p:cNvPr id="12" name="textruta 11"/>
          <p:cNvSpPr txBox="1"/>
          <p:nvPr/>
        </p:nvSpPr>
        <p:spPr>
          <a:xfrm>
            <a:off x="6819274" y="3897276"/>
            <a:ext cx="8640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00" dirty="0" smtClean="0"/>
              <a:t>Solna </a:t>
            </a:r>
            <a:endParaRPr lang="sv-SE" sz="700" dirty="0"/>
          </a:p>
        </p:txBody>
      </p:sp>
      <p:sp>
        <p:nvSpPr>
          <p:cNvPr id="13" name="textruta 12"/>
          <p:cNvSpPr txBox="1"/>
          <p:nvPr/>
        </p:nvSpPr>
        <p:spPr>
          <a:xfrm>
            <a:off x="7439087" y="3323092"/>
            <a:ext cx="93610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00" dirty="0" smtClean="0"/>
              <a:t>Österåker</a:t>
            </a:r>
            <a:endParaRPr lang="sv-SE" sz="700" dirty="0"/>
          </a:p>
        </p:txBody>
      </p:sp>
      <p:sp>
        <p:nvSpPr>
          <p:cNvPr id="14" name="textruta 13"/>
          <p:cNvSpPr txBox="1"/>
          <p:nvPr/>
        </p:nvSpPr>
        <p:spPr>
          <a:xfrm>
            <a:off x="7683370" y="4077068"/>
            <a:ext cx="1090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00" dirty="0" smtClean="0"/>
              <a:t>Värmdö</a:t>
            </a:r>
            <a:endParaRPr lang="sv-SE" sz="700" dirty="0"/>
          </a:p>
        </p:txBody>
      </p:sp>
      <p:sp>
        <p:nvSpPr>
          <p:cNvPr id="15" name="textruta 14"/>
          <p:cNvSpPr txBox="1"/>
          <p:nvPr/>
        </p:nvSpPr>
        <p:spPr>
          <a:xfrm>
            <a:off x="7133321" y="4234844"/>
            <a:ext cx="907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Nacka</a:t>
            </a:r>
            <a:endParaRPr lang="sv-SE" sz="800" dirty="0"/>
          </a:p>
        </p:txBody>
      </p:sp>
      <p:sp>
        <p:nvSpPr>
          <p:cNvPr id="16" name="textruta 15"/>
          <p:cNvSpPr txBox="1"/>
          <p:nvPr/>
        </p:nvSpPr>
        <p:spPr>
          <a:xfrm>
            <a:off x="7251322" y="4414636"/>
            <a:ext cx="9322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Tyresö</a:t>
            </a:r>
            <a:endParaRPr lang="sv-SE" sz="800" dirty="0"/>
          </a:p>
        </p:txBody>
      </p:sp>
      <p:sp>
        <p:nvSpPr>
          <p:cNvPr id="17" name="textruta 16"/>
          <p:cNvSpPr txBox="1"/>
          <p:nvPr/>
        </p:nvSpPr>
        <p:spPr>
          <a:xfrm>
            <a:off x="7053487" y="4832614"/>
            <a:ext cx="1152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Haninge</a:t>
            </a:r>
            <a:endParaRPr lang="sv-SE" sz="800" dirty="0"/>
          </a:p>
        </p:txBody>
      </p:sp>
      <p:sp>
        <p:nvSpPr>
          <p:cNvPr id="18" name="textruta 17"/>
          <p:cNvSpPr txBox="1"/>
          <p:nvPr/>
        </p:nvSpPr>
        <p:spPr>
          <a:xfrm>
            <a:off x="6646498" y="4245042"/>
            <a:ext cx="13946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00" dirty="0" smtClean="0"/>
              <a:t>Stockholm</a:t>
            </a:r>
            <a:endParaRPr lang="sv-SE" sz="700" dirty="0"/>
          </a:p>
        </p:txBody>
      </p:sp>
      <p:sp>
        <p:nvSpPr>
          <p:cNvPr id="19" name="textruta 18"/>
          <p:cNvSpPr txBox="1"/>
          <p:nvPr/>
        </p:nvSpPr>
        <p:spPr>
          <a:xfrm>
            <a:off x="6705735" y="4500342"/>
            <a:ext cx="13491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Huddinge</a:t>
            </a:r>
            <a:endParaRPr lang="sv-SE" sz="800" dirty="0"/>
          </a:p>
        </p:txBody>
      </p:sp>
      <p:sp>
        <p:nvSpPr>
          <p:cNvPr id="20" name="textruta 19"/>
          <p:cNvSpPr txBox="1"/>
          <p:nvPr/>
        </p:nvSpPr>
        <p:spPr>
          <a:xfrm>
            <a:off x="5979016" y="3897276"/>
            <a:ext cx="5040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00" dirty="0" smtClean="0"/>
              <a:t>Ekerö</a:t>
            </a:r>
            <a:endParaRPr lang="sv-SE" sz="700" dirty="0"/>
          </a:p>
        </p:txBody>
      </p:sp>
      <p:sp>
        <p:nvSpPr>
          <p:cNvPr id="21" name="textruta 20"/>
          <p:cNvSpPr txBox="1"/>
          <p:nvPr/>
        </p:nvSpPr>
        <p:spPr>
          <a:xfrm>
            <a:off x="6091539" y="4413037"/>
            <a:ext cx="63332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00" dirty="0" smtClean="0"/>
              <a:t>Salem</a:t>
            </a:r>
            <a:endParaRPr lang="sv-SE" sz="700" dirty="0"/>
          </a:p>
        </p:txBody>
      </p:sp>
      <p:sp>
        <p:nvSpPr>
          <p:cNvPr id="22" name="textruta 21"/>
          <p:cNvSpPr txBox="1"/>
          <p:nvPr/>
        </p:nvSpPr>
        <p:spPr>
          <a:xfrm>
            <a:off x="6354082" y="5284347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Nynäshamn</a:t>
            </a:r>
            <a:endParaRPr lang="sv-SE" sz="800" dirty="0"/>
          </a:p>
        </p:txBody>
      </p:sp>
      <p:sp>
        <p:nvSpPr>
          <p:cNvPr id="23" name="textruta 22"/>
          <p:cNvSpPr txBox="1"/>
          <p:nvPr/>
        </p:nvSpPr>
        <p:spPr>
          <a:xfrm>
            <a:off x="6317025" y="4768586"/>
            <a:ext cx="8280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Botkyrka</a:t>
            </a:r>
            <a:endParaRPr lang="sv-SE" sz="800" dirty="0"/>
          </a:p>
        </p:txBody>
      </p:sp>
      <p:sp>
        <p:nvSpPr>
          <p:cNvPr id="24" name="textruta 23"/>
          <p:cNvSpPr txBox="1"/>
          <p:nvPr/>
        </p:nvSpPr>
        <p:spPr>
          <a:xfrm>
            <a:off x="5436096" y="4608064"/>
            <a:ext cx="1152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Nykvarn</a:t>
            </a:r>
            <a:endParaRPr lang="sv-SE" sz="800" dirty="0"/>
          </a:p>
        </p:txBody>
      </p:sp>
      <p:sp>
        <p:nvSpPr>
          <p:cNvPr id="25" name="textruta 24"/>
          <p:cNvSpPr txBox="1"/>
          <p:nvPr/>
        </p:nvSpPr>
        <p:spPr>
          <a:xfrm>
            <a:off x="5513469" y="5059508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Södertälje</a:t>
            </a:r>
            <a:endParaRPr lang="sv-SE" sz="800" dirty="0"/>
          </a:p>
        </p:txBody>
      </p:sp>
      <p:sp>
        <p:nvSpPr>
          <p:cNvPr id="27" name="textruta 26"/>
          <p:cNvSpPr txBox="1"/>
          <p:nvPr/>
        </p:nvSpPr>
        <p:spPr>
          <a:xfrm>
            <a:off x="7251322" y="3690767"/>
            <a:ext cx="1188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00" dirty="0" smtClean="0"/>
              <a:t>Vax-</a:t>
            </a:r>
          </a:p>
          <a:p>
            <a:r>
              <a:rPr lang="sv-SE" sz="700" dirty="0" err="1" smtClean="0"/>
              <a:t>holm</a:t>
            </a:r>
            <a:endParaRPr lang="sv-SE" sz="700" dirty="0"/>
          </a:p>
        </p:txBody>
      </p:sp>
      <p:sp>
        <p:nvSpPr>
          <p:cNvPr id="28" name="textruta 27"/>
          <p:cNvSpPr txBox="1"/>
          <p:nvPr/>
        </p:nvSpPr>
        <p:spPr>
          <a:xfrm>
            <a:off x="7098710" y="3904254"/>
            <a:ext cx="100934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00" dirty="0" smtClean="0"/>
              <a:t>Lidingö</a:t>
            </a:r>
            <a:endParaRPr lang="sv-SE" sz="700" dirty="0"/>
          </a:p>
        </p:txBody>
      </p:sp>
      <p:sp>
        <p:nvSpPr>
          <p:cNvPr id="29" name="textruta 28"/>
          <p:cNvSpPr txBox="1"/>
          <p:nvPr/>
        </p:nvSpPr>
        <p:spPr>
          <a:xfrm>
            <a:off x="6819648" y="3743193"/>
            <a:ext cx="13859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00" dirty="0" smtClean="0"/>
              <a:t>Danderyd</a:t>
            </a:r>
            <a:endParaRPr lang="sv-SE" sz="700" dirty="0"/>
          </a:p>
        </p:txBody>
      </p:sp>
      <p:sp>
        <p:nvSpPr>
          <p:cNvPr id="30" name="Rektangel 29"/>
          <p:cNvSpPr/>
          <p:nvPr/>
        </p:nvSpPr>
        <p:spPr>
          <a:xfrm>
            <a:off x="251520" y="116632"/>
            <a:ext cx="2263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1 Stockholms </a:t>
            </a:r>
            <a:r>
              <a:rPr lang="sv-SE" dirty="0"/>
              <a:t>län </a:t>
            </a:r>
          </a:p>
        </p:txBody>
      </p:sp>
      <p:sp>
        <p:nvSpPr>
          <p:cNvPr id="31" name="Rektangel 30"/>
          <p:cNvSpPr/>
          <p:nvPr/>
        </p:nvSpPr>
        <p:spPr>
          <a:xfrm>
            <a:off x="303073" y="563368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dirty="0"/>
              <a:t>Fattat beslut i fullmäktige eller styrelse om att </a:t>
            </a:r>
          </a:p>
          <a:p>
            <a:r>
              <a:rPr lang="sv-SE" sz="1400" dirty="0"/>
              <a:t>arbeta i enlighet med barnkonventionen</a:t>
            </a:r>
          </a:p>
          <a:p>
            <a:endParaRPr lang="sv-SE" sz="1400" dirty="0"/>
          </a:p>
          <a:p>
            <a:r>
              <a:rPr lang="sv-SE" sz="1400" dirty="0"/>
              <a:t>Rött = nej</a:t>
            </a:r>
          </a:p>
          <a:p>
            <a:r>
              <a:rPr lang="sv-SE" sz="1400" dirty="0"/>
              <a:t>Blått = ja</a:t>
            </a:r>
          </a:p>
          <a:p>
            <a:r>
              <a:rPr lang="sv-SE" sz="1400" dirty="0"/>
              <a:t>Vitt = ej svarat </a:t>
            </a:r>
            <a:endParaRPr lang="sv-SE" sz="1400" dirty="0" smtClean="0"/>
          </a:p>
          <a:p>
            <a:r>
              <a:rPr lang="sv-SE" sz="1400" dirty="0" smtClean="0"/>
              <a:t>på enkäten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45856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7" y="280833"/>
            <a:ext cx="9144000" cy="5657553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3707904" y="60022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Älvkarleby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3995936" y="155679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Tierp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4860032" y="23488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Östhammar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2483768" y="292494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Heby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4011166" y="3428999"/>
            <a:ext cx="1208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Uppsala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4591422" y="467041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Knivsta</a:t>
            </a:r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 rot="17848994">
            <a:off x="3961717" y="512930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Håbo</a:t>
            </a: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2627784" y="467041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Enköping</a:t>
            </a:r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323528" y="5838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2 Uppsala län</a:t>
            </a:r>
            <a:endParaRPr lang="sv-SE" dirty="0"/>
          </a:p>
        </p:txBody>
      </p:sp>
      <p:sp>
        <p:nvSpPr>
          <p:cNvPr id="2" name="Rektangel 1"/>
          <p:cNvSpPr/>
          <p:nvPr/>
        </p:nvSpPr>
        <p:spPr>
          <a:xfrm>
            <a:off x="19422" y="488283"/>
            <a:ext cx="39917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Fattat beslut i fullmäktige eller styrelse om att </a:t>
            </a:r>
          </a:p>
          <a:p>
            <a:r>
              <a:rPr lang="sv-SE" sz="1400" dirty="0"/>
              <a:t>arbeta i enlighet med barnkonventionen</a:t>
            </a:r>
          </a:p>
          <a:p>
            <a:endParaRPr lang="sv-SE" sz="1400" dirty="0"/>
          </a:p>
          <a:p>
            <a:r>
              <a:rPr lang="sv-SE" sz="1400" dirty="0"/>
              <a:t>Rött = nej</a:t>
            </a:r>
          </a:p>
          <a:p>
            <a:r>
              <a:rPr lang="sv-SE" sz="1400" dirty="0"/>
              <a:t>Blått = ja</a:t>
            </a:r>
          </a:p>
          <a:p>
            <a:r>
              <a:rPr lang="sv-SE" sz="1400" dirty="0"/>
              <a:t>Vitt = ej svarat på enkäten</a:t>
            </a:r>
          </a:p>
          <a:p>
            <a:r>
              <a:rPr lang="sv-SE" sz="1400" dirty="0"/>
              <a:t>Lime = vet ej</a:t>
            </a:r>
          </a:p>
        </p:txBody>
      </p:sp>
    </p:spTree>
    <p:extLst>
      <p:ext uri="{BB962C8B-B14F-4D97-AF65-F5344CB8AC3E}">
        <p14:creationId xmlns:p14="http://schemas.microsoft.com/office/powerpoint/2010/main" val="471456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87203"/>
            <a:ext cx="8784976" cy="5435418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3419872" y="135199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Eskilstuna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5292080" y="1351995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Strängnäs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4283968" y="27809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Flen</a:t>
            </a:r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2771800" y="3630452"/>
            <a:ext cx="241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Katrineholm</a:t>
            </a: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1547664" y="308013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Vingåker</a:t>
            </a:r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5580112" y="2628657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Gnesta</a:t>
            </a:r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4780012" y="452918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Nyköping</a:t>
            </a:r>
            <a:endParaRPr lang="sv-SE" dirty="0"/>
          </a:p>
        </p:txBody>
      </p:sp>
      <p:sp>
        <p:nvSpPr>
          <p:cNvPr id="15" name="textruta 14"/>
          <p:cNvSpPr txBox="1"/>
          <p:nvPr/>
        </p:nvSpPr>
        <p:spPr>
          <a:xfrm>
            <a:off x="7098332" y="3999784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Trosa</a:t>
            </a:r>
            <a:endParaRPr lang="sv-SE" dirty="0"/>
          </a:p>
        </p:txBody>
      </p:sp>
      <p:sp>
        <p:nvSpPr>
          <p:cNvPr id="16" name="textruta 15"/>
          <p:cNvSpPr txBox="1"/>
          <p:nvPr/>
        </p:nvSpPr>
        <p:spPr>
          <a:xfrm>
            <a:off x="5724128" y="553098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Oxelösund</a:t>
            </a:r>
            <a:endParaRPr lang="sv-SE" dirty="0"/>
          </a:p>
        </p:txBody>
      </p:sp>
      <p:sp>
        <p:nvSpPr>
          <p:cNvPr id="17" name="textruta 16"/>
          <p:cNvSpPr txBox="1"/>
          <p:nvPr/>
        </p:nvSpPr>
        <p:spPr>
          <a:xfrm>
            <a:off x="395536" y="136883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3 Södermanlands län</a:t>
            </a:r>
            <a:endParaRPr lang="sv-SE" dirty="0"/>
          </a:p>
        </p:txBody>
      </p:sp>
      <p:sp>
        <p:nvSpPr>
          <p:cNvPr id="2" name="Rektangel 1"/>
          <p:cNvSpPr/>
          <p:nvPr/>
        </p:nvSpPr>
        <p:spPr>
          <a:xfrm>
            <a:off x="303073" y="563368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dirty="0"/>
              <a:t>Fattat beslut i fullmäktige eller styrelse om att </a:t>
            </a:r>
          </a:p>
          <a:p>
            <a:r>
              <a:rPr lang="sv-SE" sz="1400" dirty="0"/>
              <a:t>arbeta i enlighet med barnkonventionen</a:t>
            </a:r>
          </a:p>
          <a:p>
            <a:endParaRPr lang="sv-SE" sz="1400" dirty="0"/>
          </a:p>
          <a:p>
            <a:r>
              <a:rPr lang="sv-SE" sz="1400" dirty="0"/>
              <a:t>Rött = nej</a:t>
            </a:r>
          </a:p>
          <a:p>
            <a:r>
              <a:rPr lang="sv-SE" sz="1400" dirty="0"/>
              <a:t>Blått = ja</a:t>
            </a:r>
          </a:p>
          <a:p>
            <a:r>
              <a:rPr lang="sv-SE" sz="1400" dirty="0"/>
              <a:t>Vitt = ej svarat </a:t>
            </a:r>
            <a:endParaRPr lang="sv-SE" sz="1400" dirty="0" smtClean="0"/>
          </a:p>
          <a:p>
            <a:r>
              <a:rPr lang="sv-SE" sz="1400" dirty="0" smtClean="0"/>
              <a:t>på enkäten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611560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393"/>
            <a:ext cx="9144000" cy="565755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51520" y="159989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4 Östergötlands län</a:t>
            </a:r>
          </a:p>
          <a:p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4211960" y="7647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Finspång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4788024" y="191683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Norrköping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 rot="824372">
            <a:off x="5436096" y="258871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Söderköping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 rot="2254031">
            <a:off x="5775581" y="339764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Valdemarsvik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4698942" y="328373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Åtvidaberg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3995936" y="449546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Kinda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2987824" y="530120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Ydre</a:t>
            </a:r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2843808" y="126876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Motala</a:t>
            </a: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3688591" y="25649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Linköping</a:t>
            </a:r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2555776" y="299042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Mjölby</a:t>
            </a:r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 rot="18785647">
            <a:off x="1823450" y="2411015"/>
            <a:ext cx="1636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Vadstena</a:t>
            </a:r>
            <a:endParaRPr lang="sv-SE" sz="1400" dirty="0"/>
          </a:p>
        </p:txBody>
      </p:sp>
      <p:sp>
        <p:nvSpPr>
          <p:cNvPr id="15" name="textruta 14"/>
          <p:cNvSpPr txBox="1"/>
          <p:nvPr/>
        </p:nvSpPr>
        <p:spPr>
          <a:xfrm rot="16988122">
            <a:off x="1415614" y="357629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Ödeshög</a:t>
            </a:r>
            <a:endParaRPr lang="sv-SE" dirty="0"/>
          </a:p>
        </p:txBody>
      </p:sp>
      <p:sp>
        <p:nvSpPr>
          <p:cNvPr id="16" name="textruta 15"/>
          <p:cNvSpPr txBox="1"/>
          <p:nvPr/>
        </p:nvSpPr>
        <p:spPr>
          <a:xfrm rot="3039634">
            <a:off x="2183476" y="4211333"/>
            <a:ext cx="2143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Boxholm</a:t>
            </a:r>
            <a:endParaRPr lang="sv-SE" dirty="0"/>
          </a:p>
        </p:txBody>
      </p:sp>
      <p:sp>
        <p:nvSpPr>
          <p:cNvPr id="17" name="Rektangel 16"/>
          <p:cNvSpPr/>
          <p:nvPr/>
        </p:nvSpPr>
        <p:spPr>
          <a:xfrm>
            <a:off x="62241" y="62417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dirty="0"/>
              <a:t>Fattat beslut i fullmäktige eller styrelse om att </a:t>
            </a:r>
          </a:p>
          <a:p>
            <a:r>
              <a:rPr lang="sv-SE" sz="1400" dirty="0"/>
              <a:t>arbeta i enlighet med barnkonventionen</a:t>
            </a:r>
          </a:p>
          <a:p>
            <a:endParaRPr lang="sv-SE" sz="1400" dirty="0"/>
          </a:p>
          <a:p>
            <a:r>
              <a:rPr lang="sv-SE" sz="1400" dirty="0"/>
              <a:t>Rött = nej</a:t>
            </a:r>
          </a:p>
          <a:p>
            <a:r>
              <a:rPr lang="sv-SE" sz="1400" dirty="0"/>
              <a:t>Blått = ja</a:t>
            </a:r>
          </a:p>
          <a:p>
            <a:r>
              <a:rPr lang="sv-SE" sz="1400" dirty="0"/>
              <a:t>Vitt = ej svarat </a:t>
            </a:r>
            <a:endParaRPr lang="sv-SE" sz="1400" dirty="0" smtClean="0"/>
          </a:p>
          <a:p>
            <a:r>
              <a:rPr lang="sv-SE" sz="1400" dirty="0" smtClean="0"/>
              <a:t>på </a:t>
            </a:r>
            <a:r>
              <a:rPr lang="sv-SE" sz="1400" dirty="0"/>
              <a:t>enkäten</a:t>
            </a:r>
          </a:p>
          <a:p>
            <a:r>
              <a:rPr lang="sv-SE" sz="1400" dirty="0"/>
              <a:t>Lime = vet ej</a:t>
            </a:r>
          </a:p>
        </p:txBody>
      </p:sp>
    </p:spTree>
    <p:extLst>
      <p:ext uri="{BB962C8B-B14F-4D97-AF65-F5344CB8AC3E}">
        <p14:creationId xmlns:p14="http://schemas.microsoft.com/office/powerpoint/2010/main" val="3799490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223"/>
            <a:ext cx="9144000" cy="565755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467544" y="26064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5 Jönköpings län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107504" y="969555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Fattat beslut i fullmäktige eller styrelse om att arbeta i enlighet med barnkonventionen</a:t>
            </a:r>
          </a:p>
          <a:p>
            <a:endParaRPr lang="sv-SE" sz="1200" dirty="0"/>
          </a:p>
          <a:p>
            <a:r>
              <a:rPr lang="sv-SE" sz="1200" dirty="0"/>
              <a:t>Rött = nej</a:t>
            </a:r>
          </a:p>
          <a:p>
            <a:r>
              <a:rPr lang="sv-SE" sz="1200" dirty="0"/>
              <a:t>Blått = </a:t>
            </a:r>
            <a:r>
              <a:rPr lang="sv-SE" sz="1200" dirty="0" smtClean="0"/>
              <a:t>ja</a:t>
            </a:r>
          </a:p>
          <a:p>
            <a:r>
              <a:rPr lang="sv-SE" sz="1200" dirty="0" smtClean="0"/>
              <a:t>Lime = vet ej</a:t>
            </a:r>
            <a:endParaRPr lang="sv-SE" sz="1200" dirty="0"/>
          </a:p>
          <a:p>
            <a:r>
              <a:rPr lang="sv-SE" sz="1200" dirty="0"/>
              <a:t>Vitt = ej svarat på </a:t>
            </a:r>
            <a:r>
              <a:rPr lang="sv-SE" sz="1200" dirty="0" smtClean="0"/>
              <a:t>enkäten</a:t>
            </a:r>
            <a:endParaRPr lang="sv-SE" sz="1200" dirty="0"/>
          </a:p>
        </p:txBody>
      </p:sp>
      <p:sp>
        <p:nvSpPr>
          <p:cNvPr id="5" name="textruta 4"/>
          <p:cNvSpPr txBox="1"/>
          <p:nvPr/>
        </p:nvSpPr>
        <p:spPr>
          <a:xfrm>
            <a:off x="3491880" y="12927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Habo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2915816" y="106017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Mullsjö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3491880" y="2169883"/>
            <a:ext cx="248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Jönköping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4824028" y="253921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Nässjö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5220072" y="166205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Aneby</a:t>
            </a:r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5220072" y="106017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Tranås</a:t>
            </a: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5976156" y="2694124"/>
            <a:ext cx="14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Eksjö</a:t>
            </a:r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5831930" y="3924209"/>
            <a:ext cx="154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Vetlanda</a:t>
            </a:r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4706697" y="40013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Sävsjö</a:t>
            </a:r>
            <a:endParaRPr lang="sv-SE" dirty="0"/>
          </a:p>
        </p:txBody>
      </p:sp>
      <p:sp>
        <p:nvSpPr>
          <p:cNvPr id="15" name="textruta 14"/>
          <p:cNvSpPr txBox="1"/>
          <p:nvPr/>
        </p:nvSpPr>
        <p:spPr>
          <a:xfrm>
            <a:off x="3203848" y="472514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Värnamo</a:t>
            </a:r>
            <a:endParaRPr lang="sv-SE" dirty="0"/>
          </a:p>
        </p:txBody>
      </p:sp>
      <p:sp>
        <p:nvSpPr>
          <p:cNvPr id="16" name="textruta 15"/>
          <p:cNvSpPr txBox="1"/>
          <p:nvPr/>
        </p:nvSpPr>
        <p:spPr>
          <a:xfrm>
            <a:off x="1774712" y="45840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Gislaved</a:t>
            </a:r>
            <a:endParaRPr lang="sv-SE" dirty="0"/>
          </a:p>
        </p:txBody>
      </p:sp>
      <p:sp>
        <p:nvSpPr>
          <p:cNvPr id="17" name="textruta 16"/>
          <p:cNvSpPr txBox="1"/>
          <p:nvPr/>
        </p:nvSpPr>
        <p:spPr>
          <a:xfrm>
            <a:off x="3424569" y="3339885"/>
            <a:ext cx="190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Vaggeryd</a:t>
            </a:r>
            <a:endParaRPr lang="sv-SE" dirty="0"/>
          </a:p>
        </p:txBody>
      </p:sp>
      <p:sp>
        <p:nvSpPr>
          <p:cNvPr id="18" name="textruta 17"/>
          <p:cNvSpPr txBox="1"/>
          <p:nvPr/>
        </p:nvSpPr>
        <p:spPr>
          <a:xfrm>
            <a:off x="2699792" y="3784486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Gnosjö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85942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323528" y="188640"/>
            <a:ext cx="2170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6 Kronobergs län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92" y="601067"/>
            <a:ext cx="9144000" cy="5657553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19298" y="62068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dirty="0"/>
              <a:t>Fattat beslut i fullmäktige </a:t>
            </a:r>
            <a:endParaRPr lang="sv-SE" sz="1400" dirty="0" smtClean="0"/>
          </a:p>
          <a:p>
            <a:r>
              <a:rPr lang="sv-SE" sz="1400" dirty="0" smtClean="0"/>
              <a:t>eller </a:t>
            </a:r>
            <a:r>
              <a:rPr lang="sv-SE" sz="1400" dirty="0"/>
              <a:t>styrelse om att </a:t>
            </a:r>
          </a:p>
          <a:p>
            <a:r>
              <a:rPr lang="sv-SE" sz="1400" dirty="0"/>
              <a:t>arbeta i enlighet med </a:t>
            </a:r>
            <a:endParaRPr lang="sv-SE" sz="1400" dirty="0" smtClean="0"/>
          </a:p>
          <a:p>
            <a:r>
              <a:rPr lang="sv-SE" sz="1400" dirty="0" smtClean="0"/>
              <a:t>barnkonventionen</a:t>
            </a:r>
            <a:endParaRPr lang="sv-SE" sz="1400" dirty="0"/>
          </a:p>
          <a:p>
            <a:endParaRPr lang="sv-SE" sz="1400" dirty="0"/>
          </a:p>
          <a:p>
            <a:r>
              <a:rPr lang="sv-SE" sz="1400" dirty="0"/>
              <a:t>Rött = nej</a:t>
            </a:r>
          </a:p>
          <a:p>
            <a:r>
              <a:rPr lang="sv-SE" sz="1400" dirty="0"/>
              <a:t>Blått = ja</a:t>
            </a:r>
          </a:p>
          <a:p>
            <a:r>
              <a:rPr lang="sv-SE" sz="1400" dirty="0" smtClean="0"/>
              <a:t>Vitt = </a:t>
            </a:r>
            <a:r>
              <a:rPr lang="sv-SE" sz="1400" dirty="0"/>
              <a:t>ej svarat </a:t>
            </a:r>
            <a:r>
              <a:rPr lang="sv-SE" sz="1400" dirty="0" smtClean="0"/>
              <a:t>på</a:t>
            </a:r>
          </a:p>
          <a:p>
            <a:r>
              <a:rPr lang="sv-SE" sz="1400" dirty="0" smtClean="0"/>
              <a:t>enkäten</a:t>
            </a:r>
            <a:endParaRPr lang="sv-SE" sz="1400" dirty="0"/>
          </a:p>
        </p:txBody>
      </p:sp>
      <p:sp>
        <p:nvSpPr>
          <p:cNvPr id="7" name="textruta 6"/>
          <p:cNvSpPr txBox="1"/>
          <p:nvPr/>
        </p:nvSpPr>
        <p:spPr>
          <a:xfrm>
            <a:off x="6948264" y="10527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Uppvidinge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6660232" y="342544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Lessebo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5383465" y="190273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Växjö</a:t>
            </a:r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5162797" y="509645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Tingsryd</a:t>
            </a: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2915816" y="45811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Älmhult</a:t>
            </a:r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783039" y="4723367"/>
            <a:ext cx="1621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Markaryd</a:t>
            </a:r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1230368" y="2936761"/>
            <a:ext cx="234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Ljungby</a:t>
            </a:r>
            <a:endParaRPr lang="sv-SE" dirty="0"/>
          </a:p>
        </p:txBody>
      </p:sp>
      <p:sp>
        <p:nvSpPr>
          <p:cNvPr id="15" name="textruta 14"/>
          <p:cNvSpPr txBox="1"/>
          <p:nvPr/>
        </p:nvSpPr>
        <p:spPr>
          <a:xfrm>
            <a:off x="3843780" y="2863766"/>
            <a:ext cx="1387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Alvesta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3692318"/>
      </p:ext>
    </p:extLst>
  </p:cSld>
  <p:clrMapOvr>
    <a:masterClrMapping/>
  </p:clrMapOvr>
</p:sld>
</file>

<file path=ppt/theme/theme1.xml><?xml version="1.0" encoding="utf-8"?>
<a:theme xmlns:a="http://schemas.openxmlformats.org/drawingml/2006/main" name="SKL Orange fot">
  <a:themeElements>
    <a:clrScheme name="SKL">
      <a:dk1>
        <a:sysClr val="windowText" lastClr="000000"/>
      </a:dk1>
      <a:lt1>
        <a:sysClr val="window" lastClr="FFFFFF"/>
      </a:lt1>
      <a:dk2>
        <a:srgbClr val="4D4D4D"/>
      </a:dk2>
      <a:lt2>
        <a:srgbClr val="EEECE1"/>
      </a:lt2>
      <a:accent1>
        <a:srgbClr val="006428"/>
      </a:accent1>
      <a:accent2>
        <a:srgbClr val="005A9B"/>
      </a:accent2>
      <a:accent3>
        <a:srgbClr val="B9141E"/>
      </a:accent3>
      <a:accent4>
        <a:srgbClr val="5A5A96"/>
      </a:accent4>
      <a:accent5>
        <a:srgbClr val="8C7D6E"/>
      </a:accent5>
      <a:accent6>
        <a:srgbClr val="E6460A"/>
      </a:accent6>
      <a:hlink>
        <a:srgbClr val="0000FF"/>
      </a:hlink>
      <a:folHlink>
        <a:srgbClr val="800080"/>
      </a:folHlink>
    </a:clrScheme>
    <a:fontScheme name="_SK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KL orange fot.potx" id="{2F69F7A0-695A-4375-BE2D-CB490AC38346}" vid="{9172848C-4C80-4CBD-BB87-B334359CF2B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SKL orange fot</Template>
  <TotalTime>733</TotalTime>
  <Words>1029</Words>
  <Application>Microsoft Office PowerPoint</Application>
  <PresentationFormat>Bildspel på skärmen (4:3)</PresentationFormat>
  <Paragraphs>481</Paragraphs>
  <Slides>24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28" baseType="lpstr">
      <vt:lpstr>Arial</vt:lpstr>
      <vt:lpstr>Verdana</vt:lpstr>
      <vt:lpstr>Wingdings</vt:lpstr>
      <vt:lpstr>SKL Orange fot</vt:lpstr>
      <vt:lpstr>Enkätsvar på län</vt:lpstr>
      <vt:lpstr>Svar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Sverige Kommuner och Landsting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Englundh Elizabeth</dc:creator>
  <cp:lastModifiedBy>Höög Eva</cp:lastModifiedBy>
  <cp:revision>47</cp:revision>
  <dcterms:created xsi:type="dcterms:W3CDTF">2016-12-14T13:06:52Z</dcterms:created>
  <dcterms:modified xsi:type="dcterms:W3CDTF">2021-03-18T08:39:21Z</dcterms:modified>
</cp:coreProperties>
</file>