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8"/>
  </p:notesMasterIdLst>
  <p:handoutMasterIdLst>
    <p:handoutMasterId r:id="rId29"/>
  </p:handoutMasterIdLst>
  <p:sldIdLst>
    <p:sldId id="293" r:id="rId6"/>
    <p:sldId id="265" r:id="rId7"/>
    <p:sldId id="287" r:id="rId8"/>
    <p:sldId id="286" r:id="rId9"/>
    <p:sldId id="290" r:id="rId10"/>
    <p:sldId id="269" r:id="rId11"/>
    <p:sldId id="291" r:id="rId12"/>
    <p:sldId id="271" r:id="rId13"/>
    <p:sldId id="260" r:id="rId14"/>
    <p:sldId id="296" r:id="rId15"/>
    <p:sldId id="272" r:id="rId16"/>
    <p:sldId id="289" r:id="rId17"/>
    <p:sldId id="277" r:id="rId18"/>
    <p:sldId id="297" r:id="rId19"/>
    <p:sldId id="298" r:id="rId20"/>
    <p:sldId id="263" r:id="rId21"/>
    <p:sldId id="299" r:id="rId22"/>
    <p:sldId id="276" r:id="rId23"/>
    <p:sldId id="284" r:id="rId24"/>
    <p:sldId id="295" r:id="rId25"/>
    <p:sldId id="280" r:id="rId26"/>
    <p:sldId id="294" r:id="rId27"/>
  </p:sldIdLst>
  <p:sldSz cx="12192000" cy="6858000"/>
  <p:notesSz cx="6858000" cy="9144000"/>
  <p:custDataLst>
    <p:tags r:id="rId3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5" autoAdjust="0"/>
    <p:restoredTop sz="96357" autoAdjust="0"/>
  </p:normalViewPr>
  <p:slideViewPr>
    <p:cSldViewPr snapToGrid="0">
      <p:cViewPr varScale="1">
        <p:scale>
          <a:sx n="62" d="100"/>
          <a:sy n="62" d="100"/>
        </p:scale>
        <p:origin x="944" y="56"/>
      </p:cViewPr>
      <p:guideLst/>
    </p:cSldViewPr>
  </p:slideViewPr>
  <p:outlineViewPr>
    <p:cViewPr>
      <p:scale>
        <a:sx n="33" d="100"/>
        <a:sy n="33" d="100"/>
      </p:scale>
      <p:origin x="0" y="-127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2023-12-20</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2023-12-20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2752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8200" y="1825625"/>
            <a:ext cx="10515600" cy="40380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ubrik 4">
            <a:extLst>
              <a:ext uri="{FF2B5EF4-FFF2-40B4-BE49-F238E27FC236}">
                <a16:creationId xmlns:a16="http://schemas.microsoft.com/office/drawing/2014/main" id="{AA03C743-C9A3-AD64-DA4A-5756EE75DF1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7885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81312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70192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7" r:id="rId11"/>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2B32-E192-66C0-544B-3359A00995FA}"/>
              </a:ext>
            </a:extLst>
          </p:cNvPr>
          <p:cNvSpPr>
            <a:spLocks noGrp="1"/>
          </p:cNvSpPr>
          <p:nvPr>
            <p:ph type="ctrTitle"/>
          </p:nvPr>
        </p:nvSpPr>
        <p:spPr/>
        <p:txBody>
          <a:bodyPr>
            <a:normAutofit fontScale="90000"/>
          </a:bodyPr>
          <a:lstStyle/>
          <a:p>
            <a:r>
              <a:rPr lang="sv-SE" dirty="0">
                <a:solidFill>
                  <a:schemeClr val="tx1"/>
                </a:solidFill>
              </a:rPr>
              <a:t>Instruktioner [denna sida tas bort innan publicering]</a:t>
            </a:r>
          </a:p>
        </p:txBody>
      </p:sp>
      <p:sp>
        <p:nvSpPr>
          <p:cNvPr id="3" name="Text Placeholder 2">
            <a:extLst>
              <a:ext uri="{FF2B5EF4-FFF2-40B4-BE49-F238E27FC236}">
                <a16:creationId xmlns:a16="http://schemas.microsoft.com/office/drawing/2014/main" id="{750F6880-45D8-6171-82E6-84050D31D7A0}"/>
              </a:ext>
            </a:extLst>
          </p:cNvPr>
          <p:cNvSpPr>
            <a:spLocks noGrp="1"/>
          </p:cNvSpPr>
          <p:nvPr>
            <p:ph type="body" sz="quarter" idx="10"/>
          </p:nvPr>
        </p:nvSpPr>
        <p:spPr/>
        <p:txBody>
          <a:bodyPr anchor="ctr"/>
          <a:lstStyle/>
          <a:p>
            <a:pPr marL="342900" indent="-342900">
              <a:buFont typeface="Arial" panose="020B0604020202020204" pitchFamily="34" charset="0"/>
              <a:buChar char="•"/>
            </a:pPr>
            <a:r>
              <a:rPr lang="sv-SE" dirty="0"/>
              <a:t>På varje sida finns det en gul ruta med instruktioner [rutan tas bort innan publicering]</a:t>
            </a:r>
          </a:p>
          <a:p>
            <a:pPr marL="342900" indent="-342900">
              <a:buFont typeface="Arial" panose="020B0604020202020204" pitchFamily="34" charset="0"/>
              <a:buChar char="•"/>
            </a:pPr>
            <a:r>
              <a:rPr lang="sv-SE" dirty="0"/>
              <a:t>Vissa bilder kan överlappa avseende innehåll. Rekommendationen är att fylla i alla bilder. Sedan kan ett urval göras beroende på presentationstillfälle, tid och målgrupp. </a:t>
            </a:r>
          </a:p>
          <a:p>
            <a:pPr marL="342900" indent="-342900">
              <a:buFont typeface="Arial" panose="020B0604020202020204" pitchFamily="34" charset="0"/>
              <a:buChar char="•"/>
            </a:pPr>
            <a:r>
              <a:rPr lang="sv-SE" dirty="0"/>
              <a:t>Högst upp till höger på alla sidor (med start från sida 5) ska namnet för vårdförloppet fyllas i. Kopiera och klistra in. </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122621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4127357" cy="609793"/>
          </a:xfrm>
        </p:spPr>
        <p:txBody>
          <a:bodyPr>
            <a:noAutofit/>
          </a:bodyPr>
          <a:lstStyle/>
          <a:p>
            <a:r>
              <a:rPr lang="sv-SE" dirty="0"/>
              <a:t>Vårdförloppets mål</a:t>
            </a:r>
          </a:p>
        </p:txBody>
      </p:sp>
      <p:sp>
        <p:nvSpPr>
          <p:cNvPr id="3" name="Rectangle 2">
            <a:extLst>
              <a:ext uri="{FF2B5EF4-FFF2-40B4-BE49-F238E27FC236}">
                <a16:creationId xmlns:a16="http://schemas.microsoft.com/office/drawing/2014/main" id="{8BA61AAF-B3D7-22D8-1D04-C6B59CB202F8}"/>
              </a:ext>
            </a:extLst>
          </p:cNvPr>
          <p:cNvSpPr/>
          <p:nvPr/>
        </p:nvSpPr>
        <p:spPr>
          <a:xfrm>
            <a:off x="8197845" y="580073"/>
            <a:ext cx="3443170" cy="975809"/>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Klipp in de </a:t>
            </a:r>
            <a:r>
              <a:rPr lang="sv-SE" sz="1200" b="1" dirty="0">
                <a:solidFill>
                  <a:schemeClr val="tx1"/>
                </a:solidFill>
              </a:rPr>
              <a:t>viktigaste</a:t>
            </a:r>
            <a:r>
              <a:rPr lang="sv-SE" sz="1200" dirty="0">
                <a:solidFill>
                  <a:schemeClr val="tx1"/>
                </a:solidFill>
              </a:rPr>
              <a:t> målen för vårdförloppet. Förkorta.</a:t>
            </a:r>
          </a:p>
        </p:txBody>
      </p:sp>
      <p:sp>
        <p:nvSpPr>
          <p:cNvPr id="29" name="Rectangle 28">
            <a:extLst>
              <a:ext uri="{FF2B5EF4-FFF2-40B4-BE49-F238E27FC236}">
                <a16:creationId xmlns:a16="http://schemas.microsoft.com/office/drawing/2014/main" id="{DD8C4BEE-7F0B-438E-A43A-161FF0E3A92E}"/>
              </a:ext>
            </a:extLst>
          </p:cNvPr>
          <p:cNvSpPr/>
          <p:nvPr/>
        </p:nvSpPr>
        <p:spPr>
          <a:xfrm>
            <a:off x="1106557" y="1893456"/>
            <a:ext cx="9305925" cy="386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180000" lvl="0" indent="-180000">
              <a:spcBef>
                <a:spcPts val="600"/>
              </a:spcBef>
              <a:buFont typeface="Arial" panose="020B0604020202020204" pitchFamily="34" charset="0"/>
              <a:buChar char="•"/>
              <a:defRPr/>
            </a:pPr>
            <a:r>
              <a:rPr lang="sv-SE" sz="2400" dirty="0" err="1">
                <a:solidFill>
                  <a:srgbClr val="000000"/>
                </a:solidFill>
              </a:rPr>
              <a:t>Xxx</a:t>
            </a:r>
            <a:endParaRPr lang="sv-SE" sz="2400" dirty="0">
              <a:solidFill>
                <a:srgbClr val="000000"/>
              </a:solidFill>
            </a:endParaRPr>
          </a:p>
          <a:p>
            <a:pPr marL="180000" lvl="0" indent="-180000">
              <a:spcBef>
                <a:spcPts val="600"/>
              </a:spcBef>
              <a:buFont typeface="Arial" panose="020B0604020202020204" pitchFamily="34" charset="0"/>
              <a:buChar char="•"/>
              <a:defRPr/>
            </a:pPr>
            <a:r>
              <a:rPr lang="sv-SE" sz="2400" dirty="0" err="1">
                <a:solidFill>
                  <a:srgbClr val="000000"/>
                </a:solidFill>
              </a:rPr>
              <a:t>Xxx</a:t>
            </a:r>
            <a:endParaRPr lang="sv-SE" sz="2400" dirty="0">
              <a:solidFill>
                <a:srgbClr val="000000"/>
              </a:solidFill>
            </a:endParaRPr>
          </a:p>
          <a:p>
            <a:pPr marL="180000" lvl="0" indent="-180000">
              <a:spcBef>
                <a:spcPts val="600"/>
              </a:spcBef>
              <a:buFont typeface="Arial" panose="020B0604020202020204" pitchFamily="34" charset="0"/>
              <a:buChar char="•"/>
              <a:defRPr/>
            </a:pPr>
            <a:r>
              <a:rPr lang="sv-SE" sz="2400" dirty="0" err="1">
                <a:solidFill>
                  <a:srgbClr val="000000"/>
                </a:solidFill>
              </a:rPr>
              <a:t>Xxx</a:t>
            </a:r>
            <a:endParaRPr lang="sv-SE" sz="2400" dirty="0">
              <a:solidFill>
                <a:srgbClr val="000000"/>
              </a:solidFill>
            </a:endParaRPr>
          </a:p>
        </p:txBody>
      </p:sp>
      <p:grpSp>
        <p:nvGrpSpPr>
          <p:cNvPr id="2" name="Grupp 1">
            <a:extLst>
              <a:ext uri="{FF2B5EF4-FFF2-40B4-BE49-F238E27FC236}">
                <a16:creationId xmlns:a16="http://schemas.microsoft.com/office/drawing/2014/main" id="{F845F0F7-FC34-B3EE-3A7B-5682098CCE68}"/>
              </a:ext>
              <a:ext uri="{C183D7F6-B498-43B3-948B-1728B52AA6E4}">
                <adec:decorative xmlns:adec="http://schemas.microsoft.com/office/drawing/2017/decorative" val="1"/>
              </a:ext>
            </a:extLst>
          </p:cNvPr>
          <p:cNvGrpSpPr/>
          <p:nvPr/>
        </p:nvGrpSpPr>
        <p:grpSpPr>
          <a:xfrm>
            <a:off x="5333626" y="608829"/>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3">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3">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4" name="textruta 3">
            <a:extLst>
              <a:ext uri="{FF2B5EF4-FFF2-40B4-BE49-F238E27FC236}">
                <a16:creationId xmlns:a16="http://schemas.microsoft.com/office/drawing/2014/main" id="{C1ADB353-F0B1-3ADE-CA36-47D5CDE828A1}"/>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110003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D31F7385-02C6-49CA-AF7A-FB93186BBC8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8738" y="1391582"/>
            <a:ext cx="3244515" cy="4781955"/>
          </a:xfrm>
          <a:prstGeom prst="rect">
            <a:avLst/>
          </a:prstGeom>
        </p:spPr>
      </p:pic>
      <p:sp>
        <p:nvSpPr>
          <p:cNvPr id="4" name="Rubrik 3"/>
          <p:cNvSpPr>
            <a:spLocks noGrp="1"/>
          </p:cNvSpPr>
          <p:nvPr>
            <p:ph type="ctrTitle"/>
          </p:nvPr>
        </p:nvSpPr>
        <p:spPr>
          <a:xfrm>
            <a:off x="988742" y="531022"/>
            <a:ext cx="9144000" cy="609793"/>
          </a:xfrm>
        </p:spPr>
        <p:txBody>
          <a:bodyPr>
            <a:normAutofit/>
          </a:bodyPr>
          <a:lstStyle/>
          <a:p>
            <a:r>
              <a:rPr lang="sv-SE" dirty="0"/>
              <a:t>Nulägesbeskrivning ur ett patientperspektiv</a:t>
            </a:r>
          </a:p>
        </p:txBody>
      </p:sp>
      <p:sp>
        <p:nvSpPr>
          <p:cNvPr id="18" name="textruta 17"/>
          <p:cNvSpPr txBox="1"/>
          <p:nvPr/>
        </p:nvSpPr>
        <p:spPr>
          <a:xfrm>
            <a:off x="4539375" y="1221513"/>
            <a:ext cx="1956241" cy="523220"/>
          </a:xfrm>
          <a:prstGeom prst="rect">
            <a:avLst/>
          </a:prstGeom>
          <a:noFill/>
        </p:spPr>
        <p:txBody>
          <a:bodyPr wrap="none" rtlCol="0">
            <a:spAutoFit/>
          </a:bodyPr>
          <a:lstStyle/>
          <a:p>
            <a:r>
              <a:rPr lang="sv-SE" sz="2800" b="1" dirty="0">
                <a:solidFill>
                  <a:schemeClr val="accent1"/>
                </a:solidFill>
              </a:rPr>
              <a:t>Utmaningar</a:t>
            </a:r>
          </a:p>
        </p:txBody>
      </p:sp>
      <p:sp>
        <p:nvSpPr>
          <p:cNvPr id="6" name="Rectangle 5">
            <a:extLst>
              <a:ext uri="{FF2B5EF4-FFF2-40B4-BE49-F238E27FC236}">
                <a16:creationId xmlns:a16="http://schemas.microsoft.com/office/drawing/2014/main" id="{62C41AA2-BAE9-12E4-027B-9163C049BCA6}"/>
              </a:ext>
            </a:extLst>
          </p:cNvPr>
          <p:cNvSpPr/>
          <p:nvPr/>
        </p:nvSpPr>
        <p:spPr>
          <a:xfrm>
            <a:off x="297857" y="1843160"/>
            <a:ext cx="3814151" cy="1138189"/>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AutoNum type="arabicPeriod"/>
            </a:pPr>
            <a:r>
              <a:rPr lang="sv-SE" sz="1200" dirty="0">
                <a:solidFill>
                  <a:schemeClr val="tx1"/>
                </a:solidFill>
              </a:rPr>
              <a:t>Klipp in bilden på patientresan från ert vårdförlopp</a:t>
            </a:r>
          </a:p>
          <a:p>
            <a:pPr marL="342900" indent="-342900">
              <a:buAutoNum type="arabicPeriod"/>
            </a:pPr>
            <a:r>
              <a:rPr lang="sv-SE" sz="1200" dirty="0">
                <a:solidFill>
                  <a:schemeClr val="tx1"/>
                </a:solidFill>
              </a:rPr>
              <a:t>Ange de olika utmaningarnas rubriker i rutorna och resten av texten i anteckningsfältet som stödtext. Anpassa antalet rutor till antalet utmaningar vårdförloppet har. </a:t>
            </a:r>
          </a:p>
        </p:txBody>
      </p:sp>
      <p:sp>
        <p:nvSpPr>
          <p:cNvPr id="5" name="Platshållare för text 4"/>
          <p:cNvSpPr>
            <a:spLocks noGrp="1"/>
          </p:cNvSpPr>
          <p:nvPr>
            <p:ph type="body" sz="quarter" idx="10"/>
          </p:nvPr>
        </p:nvSpPr>
        <p:spPr>
          <a:xfrm>
            <a:off x="4603007" y="1788158"/>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a:t>
            </a:r>
            <a:r>
              <a:rPr lang="sv-SE" i="1" dirty="0" err="1">
                <a:solidFill>
                  <a:srgbClr val="000000"/>
                </a:solidFill>
                <a:ea typeface="Calibri" panose="020F0502020204030204" pitchFamily="34" charset="0"/>
                <a:cs typeface="Arial" panose="020B0604020202020204" pitchFamily="34" charset="0"/>
              </a:rPr>
              <a:t>Xxx</a:t>
            </a:r>
            <a:endParaRPr lang="sv-SE" i="1" dirty="0"/>
          </a:p>
        </p:txBody>
      </p:sp>
      <p:sp>
        <p:nvSpPr>
          <p:cNvPr id="8" name="Platshållare för text 4"/>
          <p:cNvSpPr txBox="1">
            <a:spLocks/>
          </p:cNvSpPr>
          <p:nvPr/>
        </p:nvSpPr>
        <p:spPr>
          <a:xfrm>
            <a:off x="4603004" y="2685207"/>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a:t>
            </a:r>
            <a:r>
              <a:rPr lang="sv-SE" dirty="0" err="1">
                <a:solidFill>
                  <a:srgbClr val="000000"/>
                </a:solidFill>
                <a:ea typeface="Calibri" panose="020F0502020204030204" pitchFamily="34" charset="0"/>
                <a:cs typeface="Arial" panose="020B0604020202020204" pitchFamily="34" charset="0"/>
              </a:rPr>
              <a:t>Xxx</a:t>
            </a:r>
            <a:r>
              <a:rPr lang="sv-SE" dirty="0">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5" y="3582256"/>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a:t>
            </a:r>
            <a:r>
              <a:rPr lang="sv-SE" dirty="0" err="1">
                <a:solidFill>
                  <a:srgbClr val="000000"/>
                </a:solidFill>
                <a:ea typeface="Calibri" panose="020F0502020204030204" pitchFamily="34" charset="0"/>
                <a:cs typeface="Arial" panose="020B0604020202020204" pitchFamily="34" charset="0"/>
              </a:rPr>
              <a:t>Xxx</a:t>
            </a:r>
            <a:endParaRPr lang="sv-SE" dirty="0"/>
          </a:p>
        </p:txBody>
      </p:sp>
      <p:sp>
        <p:nvSpPr>
          <p:cNvPr id="10" name="Platshållare för text 4"/>
          <p:cNvSpPr txBox="1">
            <a:spLocks/>
          </p:cNvSpPr>
          <p:nvPr/>
        </p:nvSpPr>
        <p:spPr>
          <a:xfrm>
            <a:off x="4603005" y="4479305"/>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a:t>
            </a:r>
            <a:r>
              <a:rPr lang="sv-SE" dirty="0" err="1">
                <a:solidFill>
                  <a:srgbClr val="000000"/>
                </a:solidFill>
                <a:ea typeface="Calibri" panose="020F0502020204030204" pitchFamily="34" charset="0"/>
                <a:cs typeface="Arial" panose="020B0604020202020204" pitchFamily="34" charset="0"/>
              </a:rPr>
              <a:t>Xxx</a:t>
            </a:r>
            <a:endParaRPr lang="sv-SE" dirty="0"/>
          </a:p>
        </p:txBody>
      </p:sp>
      <p:sp>
        <p:nvSpPr>
          <p:cNvPr id="11" name="Platshållare för text 4"/>
          <p:cNvSpPr txBox="1">
            <a:spLocks/>
          </p:cNvSpPr>
          <p:nvPr/>
        </p:nvSpPr>
        <p:spPr>
          <a:xfrm>
            <a:off x="4603004" y="5376355"/>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5) </a:t>
            </a:r>
            <a:r>
              <a:rPr lang="sv-SE" dirty="0" err="1">
                <a:solidFill>
                  <a:srgbClr val="000000"/>
                </a:solidFill>
                <a:ea typeface="Calibri" panose="020F0502020204030204" pitchFamily="34" charset="0"/>
                <a:cs typeface="Arial" panose="020B0604020202020204" pitchFamily="34" charset="0"/>
              </a:rPr>
              <a:t>Xxx</a:t>
            </a:r>
            <a:r>
              <a:rPr lang="sv-SE" dirty="0">
                <a:solidFill>
                  <a:srgbClr val="000000"/>
                </a:solidFill>
                <a:ea typeface="Calibri" panose="020F0502020204030204" pitchFamily="34" charset="0"/>
                <a:cs typeface="Arial" panose="020B0604020202020204" pitchFamily="34" charset="0"/>
              </a:rPr>
              <a:t> </a:t>
            </a:r>
            <a:endParaRPr lang="sv-SE" dirty="0"/>
          </a:p>
        </p:txBody>
      </p:sp>
      <p:sp>
        <p:nvSpPr>
          <p:cNvPr id="2" name="Högerpil 1">
            <a:extLst>
              <a:ext uri="{C183D7F6-B498-43B3-948B-1728B52AA6E4}">
                <adec:decorative xmlns:adec="http://schemas.microsoft.com/office/drawing/2017/decorative" val="1"/>
              </a:ext>
            </a:extLst>
          </p:cNvPr>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a:extLst>
              <a:ext uri="{C183D7F6-B498-43B3-948B-1728B52AA6E4}">
                <adec:decorative xmlns:adec="http://schemas.microsoft.com/office/drawing/2017/decorative" val="1"/>
              </a:ext>
            </a:extLst>
          </p:cNvPr>
          <p:cNvSpPr/>
          <p:nvPr/>
        </p:nvSpPr>
        <p:spPr>
          <a:xfrm>
            <a:off x="4296885"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a:extLst>
              <a:ext uri="{C183D7F6-B498-43B3-948B-1728B52AA6E4}">
                <adec:decorative xmlns:adec="http://schemas.microsoft.com/office/drawing/2017/decorative" val="1"/>
              </a:ext>
            </a:extLst>
          </p:cNvPr>
          <p:cNvSpPr/>
          <p:nvPr/>
        </p:nvSpPr>
        <p:spPr>
          <a:xfrm>
            <a:off x="4296885"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a:extLst>
              <a:ext uri="{C183D7F6-B498-43B3-948B-1728B52AA6E4}">
                <adec:decorative xmlns:adec="http://schemas.microsoft.com/office/drawing/2017/decorative" val="1"/>
              </a:ext>
            </a:extLst>
          </p:cNvPr>
          <p:cNvSpPr/>
          <p:nvPr/>
        </p:nvSpPr>
        <p:spPr>
          <a:xfrm>
            <a:off x="4296885"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a:extLst>
              <a:ext uri="{C183D7F6-B498-43B3-948B-1728B52AA6E4}">
                <adec:decorative xmlns:adec="http://schemas.microsoft.com/office/drawing/2017/decorative" val="1"/>
              </a:ext>
            </a:extLst>
          </p:cNvPr>
          <p:cNvSpPr/>
          <p:nvPr/>
        </p:nvSpPr>
        <p:spPr>
          <a:xfrm>
            <a:off x="4296885" y="55802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9255173A-1574-7802-E9EF-4C0EABE09D9C}"/>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334895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6EB995C-8C98-E96C-F6A7-938864599E8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4" name="Rubrik 3"/>
          <p:cNvSpPr>
            <a:spLocks noGrp="1"/>
          </p:cNvSpPr>
          <p:nvPr>
            <p:ph type="ctrTitle"/>
          </p:nvPr>
        </p:nvSpPr>
        <p:spPr>
          <a:xfrm>
            <a:off x="5155780" y="472679"/>
            <a:ext cx="6582360" cy="609793"/>
          </a:xfrm>
        </p:spPr>
        <p:txBody>
          <a:bodyPr>
            <a:normAutofit fontScale="90000"/>
          </a:bodyPr>
          <a:lstStyle/>
          <a:p>
            <a:r>
              <a:rPr lang="sv-SE" dirty="0"/>
              <a:t>Personcentrering och patientkontrakt</a:t>
            </a:r>
          </a:p>
        </p:txBody>
      </p:sp>
      <p:sp>
        <p:nvSpPr>
          <p:cNvPr id="8" name="Rectangle 7">
            <a:extLst>
              <a:ext uri="{FF2B5EF4-FFF2-40B4-BE49-F238E27FC236}">
                <a16:creationId xmlns:a16="http://schemas.microsoft.com/office/drawing/2014/main" id="{6A983B8A-466B-CFBF-289A-6AFA3D7317FA}"/>
              </a:ext>
            </a:extLst>
          </p:cNvPr>
          <p:cNvSpPr/>
          <p:nvPr/>
        </p:nvSpPr>
        <p:spPr>
          <a:xfrm>
            <a:off x="967832" y="294280"/>
            <a:ext cx="3142351" cy="788192"/>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Beskriv kortfattat hur vårdförloppet inkluderar patientkontrakt och personcentrering.</a:t>
            </a:r>
          </a:p>
        </p:txBody>
      </p:sp>
      <p:sp>
        <p:nvSpPr>
          <p:cNvPr id="5" name="Platshållare för text 4"/>
          <p:cNvSpPr>
            <a:spLocks noGrp="1"/>
          </p:cNvSpPr>
          <p:nvPr>
            <p:ph type="body" sz="quarter" idx="10"/>
          </p:nvPr>
        </p:nvSpPr>
        <p:spPr>
          <a:xfrm>
            <a:off x="5047666" y="1226634"/>
            <a:ext cx="7144334" cy="4186238"/>
          </a:xfrm>
        </p:spPr>
        <p:txBody>
          <a:bodyPr/>
          <a:lstStyle/>
          <a:p>
            <a:pPr marL="342900" indent="-342900">
              <a:lnSpc>
                <a:spcPct val="100000"/>
              </a:lnSpc>
              <a:spcBef>
                <a:spcPts val="600"/>
              </a:spcBef>
              <a:buFont typeface="Arial" panose="020B0604020202020204" pitchFamily="34" charset="0"/>
              <a:buChar char="•"/>
            </a:pPr>
            <a:r>
              <a:rPr lang="sv-SE" dirty="0" err="1"/>
              <a:t>Xxx</a:t>
            </a:r>
            <a:endParaRPr lang="sv-SE" dirty="0"/>
          </a:p>
          <a:p>
            <a:pPr marL="342900" indent="-342900">
              <a:lnSpc>
                <a:spcPct val="100000"/>
              </a:lnSpc>
              <a:spcBef>
                <a:spcPts val="600"/>
              </a:spcBef>
              <a:buFont typeface="Arial" panose="020B0604020202020204" pitchFamily="34" charset="0"/>
              <a:buChar char="•"/>
            </a:pPr>
            <a:r>
              <a:rPr lang="sv-SE" dirty="0" err="1"/>
              <a:t>Xxx</a:t>
            </a:r>
            <a:endParaRPr lang="sv-SE" dirty="0"/>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sp>
        <p:nvSpPr>
          <p:cNvPr id="2" name="textruta 1">
            <a:extLst>
              <a:ext uri="{FF2B5EF4-FFF2-40B4-BE49-F238E27FC236}">
                <a16:creationId xmlns:a16="http://schemas.microsoft.com/office/drawing/2014/main" id="{13961522-ECA1-865D-AD7B-1F5C1C0C3337}"/>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157024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2" name="Rectangle 1">
            <a:extLst>
              <a:ext uri="{FF2B5EF4-FFF2-40B4-BE49-F238E27FC236}">
                <a16:creationId xmlns:a16="http://schemas.microsoft.com/office/drawing/2014/main" id="{7293D071-D387-362E-F84C-F5D07B5BF037}"/>
              </a:ext>
            </a:extLst>
          </p:cNvPr>
          <p:cNvSpPr/>
          <p:nvPr/>
        </p:nvSpPr>
        <p:spPr>
          <a:xfrm>
            <a:off x="8209171" y="1454391"/>
            <a:ext cx="2412647" cy="752186"/>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Ange den eller de huvudsakliga kunskapskällorna som vårdförloppet utgår från/baseras på</a:t>
            </a:r>
          </a:p>
        </p:txBody>
      </p:sp>
      <p:sp>
        <p:nvSpPr>
          <p:cNvPr id="6" name="Platshållare för text 4"/>
          <p:cNvSpPr>
            <a:spLocks noGrp="1"/>
          </p:cNvSpPr>
          <p:nvPr>
            <p:ph type="body" sz="quarter" idx="10"/>
          </p:nvPr>
        </p:nvSpPr>
        <p:spPr>
          <a:xfrm>
            <a:off x="4514821" y="1898650"/>
            <a:ext cx="5894561" cy="3806825"/>
          </a:xfrm>
          <a:noFill/>
          <a:ln>
            <a:noFill/>
          </a:ln>
          <a:effectLst/>
        </p:spPr>
        <p:txBody>
          <a:bodyPr tIns="90000"/>
          <a:lstStyle/>
          <a:p>
            <a:pPr marL="342900" lvl="0" indent="-342900">
              <a:lnSpc>
                <a:spcPct val="100000"/>
              </a:lnSpc>
              <a:spcBef>
                <a:spcPts val="600"/>
              </a:spcBef>
              <a:buFont typeface="Arial" panose="020B0604020202020204" pitchFamily="34" charset="0"/>
              <a:buChar char="•"/>
              <a:defRPr/>
            </a:pPr>
            <a:r>
              <a:rPr lang="sv-SE" dirty="0" err="1">
                <a:solidFill>
                  <a:srgbClr val="000000"/>
                </a:solidFill>
                <a:ea typeface="Calibri" panose="020F0502020204030204" pitchFamily="34" charset="0"/>
                <a:cs typeface="Arial" panose="020B0604020202020204" pitchFamily="34" charset="0"/>
              </a:rPr>
              <a:t>Xxx</a:t>
            </a: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sv-SE" dirty="0" err="1">
                <a:solidFill>
                  <a:srgbClr val="000000"/>
                </a:solidFill>
                <a:ea typeface="Calibri" panose="020F0502020204030204" pitchFamily="34" charset="0"/>
                <a:cs typeface="Arial" panose="020B0604020202020204" pitchFamily="34" charset="0"/>
              </a:rPr>
              <a:t>Xxx</a:t>
            </a:r>
            <a:endParaRPr lang="sv-SE" dirty="0">
              <a:solidFill>
                <a:srgbClr val="000000"/>
              </a:solidFill>
              <a:ea typeface="Calibri" panose="020F0502020204030204" pitchFamily="34" charset="0"/>
              <a:cs typeface="Arial" panose="020B0604020202020204" pitchFamily="34" charset="0"/>
            </a:endParaRPr>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8" name="textruta 7">
            <a:extLst>
              <a:ext uri="{FF2B5EF4-FFF2-40B4-BE49-F238E27FC236}">
                <a16:creationId xmlns:a16="http://schemas.microsoft.com/office/drawing/2014/main" id="{FDB15EAE-2612-399E-8402-B350FCE38C32}"/>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405640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11162042" cy="609793"/>
          </a:xfrm>
        </p:spPr>
        <p:txBody>
          <a:bodyPr>
            <a:normAutofit/>
          </a:bodyPr>
          <a:lstStyle/>
          <a:p>
            <a:r>
              <a:rPr lang="sv-SE" dirty="0"/>
              <a:t>Vårdförloppet innehåller flödesschema och åtgärder</a:t>
            </a:r>
          </a:p>
        </p:txBody>
      </p:sp>
      <p:sp>
        <p:nvSpPr>
          <p:cNvPr id="2" name="Rectangle 1">
            <a:extLst>
              <a:ext uri="{FF2B5EF4-FFF2-40B4-BE49-F238E27FC236}">
                <a16:creationId xmlns:a16="http://schemas.microsoft.com/office/drawing/2014/main" id="{EEBE8751-318D-6852-C0F7-7B99EFF6C126}"/>
              </a:ext>
            </a:extLst>
          </p:cNvPr>
          <p:cNvSpPr/>
          <p:nvPr/>
        </p:nvSpPr>
        <p:spPr>
          <a:xfrm>
            <a:off x="4909500" y="6160678"/>
            <a:ext cx="5155646" cy="344272"/>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Här kan ni lägga in flödesschema och utvalda delar av åtgärdsbeskrivningen.</a:t>
            </a:r>
          </a:p>
        </p:txBody>
      </p:sp>
      <p:sp>
        <p:nvSpPr>
          <p:cNvPr id="4" name="textruta 3">
            <a:extLst>
              <a:ext uri="{FF2B5EF4-FFF2-40B4-BE49-F238E27FC236}">
                <a16:creationId xmlns:a16="http://schemas.microsoft.com/office/drawing/2014/main" id="{71EBB7EE-EC01-10D5-1CC4-25CAFC5646FA}"/>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
        <p:nvSpPr>
          <p:cNvPr id="12" name="Vänsterpil 11">
            <a:extLst>
              <a:ext uri="{C183D7F6-B498-43B3-948B-1728B52AA6E4}">
                <adec:decorative xmlns:adec="http://schemas.microsoft.com/office/drawing/2017/decorative" val="1"/>
              </a:ext>
            </a:extLst>
          </p:cNvPr>
          <p:cNvSpPr/>
          <p:nvPr/>
        </p:nvSpPr>
        <p:spPr>
          <a:xfrm rot="10800000">
            <a:off x="5088035" y="3210711"/>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61A139CF-8544-F8C9-0EA9-CD30CB1337C8}"/>
              </a:ext>
              <a:ext uri="{C183D7F6-B498-43B3-948B-1728B52AA6E4}">
                <adec:decorative xmlns:adec="http://schemas.microsoft.com/office/drawing/2017/decorative" val="1"/>
              </a:ext>
            </a:extLst>
          </p:cNvPr>
          <p:cNvSpPr txBox="1"/>
          <p:nvPr/>
        </p:nvSpPr>
        <p:spPr>
          <a:xfrm rot="19199136">
            <a:off x="5417161" y="1414896"/>
            <a:ext cx="673582" cy="261610"/>
          </a:xfrm>
          <a:prstGeom prst="rect">
            <a:avLst/>
          </a:prstGeom>
          <a:noFill/>
        </p:spPr>
        <p:txBody>
          <a:bodyPr wrap="none" rtlCol="0">
            <a:spAutoFit/>
          </a:bodyPr>
          <a:lstStyle/>
          <a:p>
            <a:r>
              <a:rPr lang="sv-SE" sz="1100" dirty="0">
                <a:solidFill>
                  <a:srgbClr val="FF0000"/>
                </a:solidFill>
              </a:rPr>
              <a:t>Exempel</a:t>
            </a:r>
            <a:endParaRPr lang="sv-SE" dirty="0">
              <a:solidFill>
                <a:srgbClr val="FF0000"/>
              </a:solidFill>
            </a:endParaRPr>
          </a:p>
        </p:txBody>
      </p:sp>
      <p:sp>
        <p:nvSpPr>
          <p:cNvPr id="61" name="textruta 60">
            <a:extLst>
              <a:ext uri="{FF2B5EF4-FFF2-40B4-BE49-F238E27FC236}">
                <a16:creationId xmlns:a16="http://schemas.microsoft.com/office/drawing/2014/main" id="{6525CFCC-8F2E-434F-4EB9-CFD9AC2F7800}"/>
              </a:ext>
              <a:ext uri="{C183D7F6-B498-43B3-948B-1728B52AA6E4}">
                <adec:decorative xmlns:adec="http://schemas.microsoft.com/office/drawing/2017/decorative" val="1"/>
              </a:ext>
            </a:extLst>
          </p:cNvPr>
          <p:cNvSpPr txBox="1"/>
          <p:nvPr/>
        </p:nvSpPr>
        <p:spPr>
          <a:xfrm rot="19199136">
            <a:off x="859972" y="1387303"/>
            <a:ext cx="673582" cy="261610"/>
          </a:xfrm>
          <a:prstGeom prst="rect">
            <a:avLst/>
          </a:prstGeom>
          <a:noFill/>
        </p:spPr>
        <p:txBody>
          <a:bodyPr wrap="none" rtlCol="0">
            <a:spAutoFit/>
          </a:bodyPr>
          <a:lstStyle/>
          <a:p>
            <a:r>
              <a:rPr lang="sv-SE" sz="1100" dirty="0">
                <a:solidFill>
                  <a:srgbClr val="FF0000"/>
                </a:solidFill>
              </a:rPr>
              <a:t>Exempel</a:t>
            </a:r>
            <a:endParaRPr lang="sv-SE" dirty="0">
              <a:solidFill>
                <a:srgbClr val="FF0000"/>
              </a:solidFill>
            </a:endParaRPr>
          </a:p>
        </p:txBody>
      </p:sp>
      <p:pic>
        <p:nvPicPr>
          <p:cNvPr id="72" name="Bildobjekt 71">
            <a:extLst>
              <a:ext uri="{FF2B5EF4-FFF2-40B4-BE49-F238E27FC236}">
                <a16:creationId xmlns:a16="http://schemas.microsoft.com/office/drawing/2014/main" id="{2CFF6771-6082-C25B-093C-499DA7BD5B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62495" y="1228969"/>
            <a:ext cx="3123321" cy="5136128"/>
          </a:xfrm>
          <a:prstGeom prst="rect">
            <a:avLst/>
          </a:prstGeom>
        </p:spPr>
      </p:pic>
      <p:sp>
        <p:nvSpPr>
          <p:cNvPr id="73" name="Rektangel 72">
            <a:extLst>
              <a:ext uri="{FF2B5EF4-FFF2-40B4-BE49-F238E27FC236}">
                <a16:creationId xmlns:a16="http://schemas.microsoft.com/office/drawing/2014/main" id="{30EBB9F0-7136-3B71-4ED1-80378079B8FB}"/>
              </a:ext>
              <a:ext uri="{C183D7F6-B498-43B3-948B-1728B52AA6E4}">
                <adec:decorative xmlns:adec="http://schemas.microsoft.com/office/drawing/2017/decorative" val="1"/>
              </a:ext>
            </a:extLst>
          </p:cNvPr>
          <p:cNvSpPr/>
          <p:nvPr/>
        </p:nvSpPr>
        <p:spPr>
          <a:xfrm>
            <a:off x="10418124" y="5588000"/>
            <a:ext cx="1773876"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2" name="Bildobjekt 61">
            <a:extLst>
              <a:ext uri="{FF2B5EF4-FFF2-40B4-BE49-F238E27FC236}">
                <a16:creationId xmlns:a16="http://schemas.microsoft.com/office/drawing/2014/main" id="{0098A3F3-3C07-8925-3D56-96A78A7949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1293119"/>
            <a:ext cx="5388365" cy="4619861"/>
          </a:xfrm>
          <a:prstGeom prst="rect">
            <a:avLst/>
          </a:prstGeom>
        </p:spPr>
      </p:pic>
    </p:spTree>
    <p:extLst>
      <p:ext uri="{BB962C8B-B14F-4D97-AF65-F5344CB8AC3E}">
        <p14:creationId xmlns:p14="http://schemas.microsoft.com/office/powerpoint/2010/main" val="246127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dirty="0"/>
              <a:t>Vad kommer att följas upp (urval)</a:t>
            </a:r>
          </a:p>
        </p:txBody>
      </p:sp>
      <p:sp>
        <p:nvSpPr>
          <p:cNvPr id="19" name="Rektangel 18">
            <a:extLst>
              <a:ext uri="{FF2B5EF4-FFF2-40B4-BE49-F238E27FC236}">
                <a16:creationId xmlns:a16="http://schemas.microsoft.com/office/drawing/2014/main" id="{4F42CCD4-CA67-7C16-63A1-CDC2BEA33CB9}"/>
              </a:ext>
              <a:ext uri="{C183D7F6-B498-43B3-948B-1728B52AA6E4}">
                <adec:decorative xmlns:adec="http://schemas.microsoft.com/office/drawing/2017/decorative" val="1"/>
              </a:ext>
            </a:extLst>
          </p:cNvPr>
          <p:cNvSpPr/>
          <p:nvPr/>
        </p:nvSpPr>
        <p:spPr>
          <a:xfrm>
            <a:off x="7597597" y="163486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8" name="Rektangel 7">
            <a:extLst>
              <a:ext uri="{FF2B5EF4-FFF2-40B4-BE49-F238E27FC236}">
                <a16:creationId xmlns:a16="http://schemas.microsoft.com/office/drawing/2014/main" id="{4FCC5333-BE59-3F39-E5C7-019BE23A5C08}"/>
              </a:ext>
              <a:ext uri="{C183D7F6-B498-43B3-948B-1728B52AA6E4}">
                <adec:decorative xmlns:adec="http://schemas.microsoft.com/office/drawing/2017/decorative" val="1"/>
              </a:ext>
            </a:extLst>
          </p:cNvPr>
          <p:cNvSpPr/>
          <p:nvPr/>
        </p:nvSpPr>
        <p:spPr>
          <a:xfrm>
            <a:off x="1909762" y="1634870"/>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ektangel 1">
            <a:extLst>
              <a:ext uri="{FF2B5EF4-FFF2-40B4-BE49-F238E27FC236}">
                <a16:creationId xmlns:a16="http://schemas.microsoft.com/office/drawing/2014/main" id="{76CCF95F-4B9B-8286-A0AA-A126A8FEF424}"/>
              </a:ext>
              <a:ext uri="{C183D7F6-B498-43B3-948B-1728B52AA6E4}">
                <adec:decorative xmlns:adec="http://schemas.microsoft.com/office/drawing/2017/decorative" val="1"/>
              </a:ext>
            </a:extLst>
          </p:cNvPr>
          <p:cNvSpPr/>
          <p:nvPr/>
        </p:nvSpPr>
        <p:spPr>
          <a:xfrm>
            <a:off x="352425" y="2149731"/>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 uri="{C183D7F6-B498-43B3-948B-1728B52AA6E4}">
                <adec:decorative xmlns:adec="http://schemas.microsoft.com/office/drawing/2017/decorative" val="1"/>
              </a:ext>
            </a:extLst>
          </p:cNvPr>
          <p:cNvSpPr/>
          <p:nvPr/>
        </p:nvSpPr>
        <p:spPr>
          <a:xfrm>
            <a:off x="6254308" y="2149730"/>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a:extLst>
              <a:ext uri="{FF2B5EF4-FFF2-40B4-BE49-F238E27FC236}">
                <a16:creationId xmlns:a16="http://schemas.microsoft.com/office/drawing/2014/main" id="{425FDE8F-F84B-59CE-D9A8-80A4E0FBABF9}"/>
              </a:ext>
            </a:extLst>
          </p:cNvPr>
          <p:cNvSpPr/>
          <p:nvPr/>
        </p:nvSpPr>
        <p:spPr>
          <a:xfrm>
            <a:off x="3923274" y="3809659"/>
            <a:ext cx="4573747" cy="1695970"/>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AutoNum type="arabicPeriod"/>
            </a:pPr>
            <a:r>
              <a:rPr lang="sv-SE" sz="1200" dirty="0">
                <a:solidFill>
                  <a:schemeClr val="tx1"/>
                </a:solidFill>
              </a:rPr>
              <a:t>Fyll i resultatmått i rutan till vänster och processmått i rutan till höger. Välj åtminstone ut de indikatorer som har ”hög” som prioritet och markera vilka dessa är. Ange indikatorns målvärde efter indikatorn, till exempel inom parentes. Indikatornamnet kan behöva förkortas. </a:t>
            </a:r>
          </a:p>
          <a:p>
            <a:pPr marL="342900" indent="-342900">
              <a:buAutoNum type="arabicPeriod"/>
            </a:pPr>
            <a:r>
              <a:rPr lang="sv-SE" sz="1200" dirty="0">
                <a:solidFill>
                  <a:schemeClr val="tx1"/>
                </a:solidFill>
              </a:rPr>
              <a:t>Fyll i tänkta uppföljningsmöjligheter och datakällor (eventuell kort och lång sikt) i det gröna fältet ”Datakällor”.</a:t>
            </a:r>
          </a:p>
        </p:txBody>
      </p:sp>
      <p:sp>
        <p:nvSpPr>
          <p:cNvPr id="12" name="textruta 11">
            <a:extLst>
              <a:ext uri="{FF2B5EF4-FFF2-40B4-BE49-F238E27FC236}">
                <a16:creationId xmlns:a16="http://schemas.microsoft.com/office/drawing/2014/main" id="{942B921D-5806-C4E3-CD7C-20F2F485C522}"/>
              </a:ext>
            </a:extLst>
          </p:cNvPr>
          <p:cNvSpPr txBox="1"/>
          <p:nvPr/>
        </p:nvSpPr>
        <p:spPr>
          <a:xfrm>
            <a:off x="2475345" y="1675072"/>
            <a:ext cx="1634836" cy="369332"/>
          </a:xfrm>
          <a:prstGeom prst="rect">
            <a:avLst/>
          </a:prstGeom>
          <a:noFill/>
        </p:spPr>
        <p:txBody>
          <a:bodyPr wrap="square" rtlCol="0">
            <a:spAutoFit/>
          </a:bodyPr>
          <a:lstStyle/>
          <a:p>
            <a:r>
              <a:rPr lang="sv-SE" b="1" dirty="0">
                <a:solidFill>
                  <a:schemeClr val="bg1"/>
                </a:solidFill>
              </a:rPr>
              <a:t>Resultatmått</a:t>
            </a:r>
          </a:p>
        </p:txBody>
      </p:sp>
      <p:sp>
        <p:nvSpPr>
          <p:cNvPr id="3" name="textruta 2">
            <a:extLst>
              <a:ext uri="{FF2B5EF4-FFF2-40B4-BE49-F238E27FC236}">
                <a16:creationId xmlns:a16="http://schemas.microsoft.com/office/drawing/2014/main" id="{D1377C90-0B11-B0E4-83F3-D05555139C05}"/>
              </a:ext>
            </a:extLst>
          </p:cNvPr>
          <p:cNvSpPr txBox="1"/>
          <p:nvPr/>
        </p:nvSpPr>
        <p:spPr>
          <a:xfrm>
            <a:off x="516158" y="2401676"/>
            <a:ext cx="5416108" cy="646331"/>
          </a:xfrm>
          <a:prstGeom prst="rect">
            <a:avLst/>
          </a:prstGeom>
          <a:noFill/>
        </p:spPr>
        <p:txBody>
          <a:bodyPr wrap="square" rtlCol="0">
            <a:spAutoFit/>
          </a:bodyPr>
          <a:lstStyle/>
          <a:p>
            <a:pPr marL="285750" indent="-285750">
              <a:buFont typeface="Arial" panose="020B0604020202020204" pitchFamily="34" charset="0"/>
              <a:buChar char="•"/>
            </a:pPr>
            <a:r>
              <a:rPr lang="sv-SE" dirty="0" err="1"/>
              <a:t>Xxx</a:t>
            </a:r>
            <a:endParaRPr lang="sv-SE" dirty="0"/>
          </a:p>
          <a:p>
            <a:pPr marL="285750" indent="-285750">
              <a:buFont typeface="Arial" panose="020B0604020202020204" pitchFamily="34" charset="0"/>
              <a:buChar char="•"/>
            </a:pPr>
            <a:r>
              <a:rPr lang="sv-SE" dirty="0" err="1"/>
              <a:t>Xxx</a:t>
            </a:r>
            <a:endParaRPr lang="sv-SE" dirty="0"/>
          </a:p>
        </p:txBody>
      </p:sp>
      <p:sp>
        <p:nvSpPr>
          <p:cNvPr id="13" name="textruta 12">
            <a:extLst>
              <a:ext uri="{FF2B5EF4-FFF2-40B4-BE49-F238E27FC236}">
                <a16:creationId xmlns:a16="http://schemas.microsoft.com/office/drawing/2014/main" id="{27D6F067-3E5D-37AD-C468-473339942009}"/>
              </a:ext>
            </a:extLst>
          </p:cNvPr>
          <p:cNvSpPr txBox="1"/>
          <p:nvPr/>
        </p:nvSpPr>
        <p:spPr>
          <a:xfrm>
            <a:off x="8231833" y="1670989"/>
            <a:ext cx="1634836" cy="369332"/>
          </a:xfrm>
          <a:prstGeom prst="rect">
            <a:avLst/>
          </a:prstGeom>
          <a:noFill/>
        </p:spPr>
        <p:txBody>
          <a:bodyPr wrap="square" rtlCol="0">
            <a:spAutoFit/>
          </a:bodyPr>
          <a:lstStyle/>
          <a:p>
            <a:r>
              <a:rPr lang="sv-SE" b="1" dirty="0">
                <a:solidFill>
                  <a:schemeClr val="bg1"/>
                </a:solidFill>
              </a:rPr>
              <a:t>Processmått</a:t>
            </a:r>
          </a:p>
        </p:txBody>
      </p:sp>
      <p:sp>
        <p:nvSpPr>
          <p:cNvPr id="17" name="textruta 16">
            <a:extLst>
              <a:ext uri="{FF2B5EF4-FFF2-40B4-BE49-F238E27FC236}">
                <a16:creationId xmlns:a16="http://schemas.microsoft.com/office/drawing/2014/main" id="{E9A47596-FA0A-7961-308A-34A4D23A727D}"/>
              </a:ext>
            </a:extLst>
          </p:cNvPr>
          <p:cNvSpPr txBox="1"/>
          <p:nvPr/>
        </p:nvSpPr>
        <p:spPr>
          <a:xfrm>
            <a:off x="6581775" y="2318446"/>
            <a:ext cx="5416108" cy="646331"/>
          </a:xfrm>
          <a:prstGeom prst="rect">
            <a:avLst/>
          </a:prstGeom>
          <a:noFill/>
        </p:spPr>
        <p:txBody>
          <a:bodyPr wrap="square" rtlCol="0">
            <a:spAutoFit/>
          </a:bodyPr>
          <a:lstStyle/>
          <a:p>
            <a:pPr marL="285750" indent="-285750">
              <a:buFont typeface="Arial" panose="020B0604020202020204" pitchFamily="34" charset="0"/>
              <a:buChar char="•"/>
            </a:pPr>
            <a:r>
              <a:rPr lang="sv-SE" dirty="0" err="1"/>
              <a:t>Xxx</a:t>
            </a:r>
            <a:endParaRPr lang="sv-SE" dirty="0"/>
          </a:p>
          <a:p>
            <a:pPr marL="285750" indent="-285750">
              <a:buFont typeface="Arial" panose="020B0604020202020204" pitchFamily="34" charset="0"/>
              <a:buChar char="•"/>
            </a:pPr>
            <a:r>
              <a:rPr lang="sv-SE" dirty="0" err="1"/>
              <a:t>Xxx</a:t>
            </a:r>
            <a:endParaRPr lang="sv-SE" dirty="0"/>
          </a:p>
        </p:txBody>
      </p:sp>
      <p:sp>
        <p:nvSpPr>
          <p:cNvPr id="6" name="Rectangle 5">
            <a:extLst>
              <a:ext uri="{FF2B5EF4-FFF2-40B4-BE49-F238E27FC236}">
                <a16:creationId xmlns:a16="http://schemas.microsoft.com/office/drawing/2014/main" id="{01F77448-64CF-4386-8406-839026FD8FC9}"/>
              </a:ext>
            </a:extLst>
          </p:cNvPr>
          <p:cNvSpPr/>
          <p:nvPr/>
        </p:nvSpPr>
        <p:spPr>
          <a:xfrm>
            <a:off x="352425" y="5533917"/>
            <a:ext cx="9688783" cy="9513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sv-SE" sz="1600" b="0" i="1" u="none" strike="noStrike" kern="1200" cap="none" spc="0" normalizeH="0" baseline="0" noProof="0" dirty="0" err="1">
                <a:ln>
                  <a:noFill/>
                </a:ln>
                <a:solidFill>
                  <a:srgbClr val="FFFFFF"/>
                </a:solidFill>
                <a:effectLst/>
                <a:uLnTx/>
                <a:uFillTx/>
                <a:latin typeface="Calibri" panose="020F0502020204030204"/>
                <a:ea typeface="+mn-ea"/>
                <a:cs typeface="+mn-cs"/>
              </a:rPr>
              <a:t>Xxx</a:t>
            </a:r>
            <a:endParaRPr kumimoji="0" lang="sv-SE" sz="1600" b="0" i="1" u="none" strike="noStrike" kern="1200" cap="none" spc="0" normalizeH="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DD24B090-FA2A-F6EC-CAE5-14F091A7230D}"/>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265302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568807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t>Vad blir konsekvenserna?</a:t>
            </a:r>
          </a:p>
        </p:txBody>
      </p:sp>
      <p:sp>
        <p:nvSpPr>
          <p:cNvPr id="4" name="Rectangle 3">
            <a:extLst>
              <a:ext uri="{FF2B5EF4-FFF2-40B4-BE49-F238E27FC236}">
                <a16:creationId xmlns:a16="http://schemas.microsoft.com/office/drawing/2014/main" id="{365DC000-9409-95D5-E0ED-1EDF193D50FE}"/>
              </a:ext>
            </a:extLst>
          </p:cNvPr>
          <p:cNvSpPr/>
          <p:nvPr/>
        </p:nvSpPr>
        <p:spPr>
          <a:xfrm>
            <a:off x="5875177" y="550709"/>
            <a:ext cx="3702932" cy="837213"/>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Fyll i fördelar/vinster och eventuella risker/svårigheter. Dessa återfinns i konsekvensbeskrivningen och eventuellt i remissvar (om något sådant uppkommit där). </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3916255"/>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285750" lvl="0" indent="-285750">
              <a:spcBef>
                <a:spcPts val="600"/>
              </a:spcBef>
              <a:buFont typeface="Arial" panose="020B0604020202020204" pitchFamily="34" charset="0"/>
              <a:buChar char="•"/>
              <a:defRPr/>
            </a:pPr>
            <a:r>
              <a:rPr lang="sv-SE" sz="2000" dirty="0" err="1">
                <a:solidFill>
                  <a:srgbClr val="000000"/>
                </a:solidFill>
              </a:rPr>
              <a:t>Xxx</a:t>
            </a:r>
            <a:endParaRPr lang="sv-SE" sz="2000" dirty="0">
              <a:solidFill>
                <a:srgbClr val="000000"/>
              </a:solidFill>
            </a:endParaRPr>
          </a:p>
          <a:p>
            <a:pPr marL="285750" lvl="0" indent="-285750">
              <a:spcBef>
                <a:spcPts val="600"/>
              </a:spcBef>
              <a:buFont typeface="Arial" panose="020B0604020202020204" pitchFamily="34" charset="0"/>
              <a:buChar char="•"/>
              <a:defRPr/>
            </a:pPr>
            <a:r>
              <a:rPr lang="sv-SE" sz="2000" dirty="0" err="1">
                <a:solidFill>
                  <a:srgbClr val="000000"/>
                </a:solidFill>
              </a:rPr>
              <a:t>Xxx</a:t>
            </a:r>
            <a:endParaRPr lang="sv-SE" sz="2000" dirty="0">
              <a:solidFill>
                <a:srgbClr val="000000"/>
              </a:solidFill>
            </a:endParaRPr>
          </a:p>
          <a:p>
            <a:pPr marL="285750" lvl="0" indent="-285750">
              <a:spcBef>
                <a:spcPts val="600"/>
              </a:spcBef>
              <a:buFont typeface="Arial" panose="020B0604020202020204" pitchFamily="34" charset="0"/>
              <a:buChar char="•"/>
              <a:defRPr/>
            </a:pPr>
            <a:r>
              <a:rPr lang="sv-SE" sz="2000" dirty="0" err="1">
                <a:solidFill>
                  <a:srgbClr val="000000"/>
                </a:solidFill>
              </a:rPr>
              <a:t>Xxx</a:t>
            </a:r>
            <a:endParaRPr lang="sv-SE" sz="2000" dirty="0">
              <a:solidFill>
                <a:srgbClr val="000000"/>
              </a:solidFill>
            </a:endParaRPr>
          </a:p>
          <a:p>
            <a:pPr marL="285750" lvl="0" indent="-285750">
              <a:spcBef>
                <a:spcPts val="600"/>
              </a:spcBef>
              <a:buFont typeface="Arial" panose="020B0604020202020204" pitchFamily="34" charset="0"/>
              <a:buChar char="•"/>
              <a:defRPr/>
            </a:pPr>
            <a:r>
              <a:rPr lang="sv-SE" sz="2000" dirty="0" err="1">
                <a:solidFill>
                  <a:srgbClr val="000000"/>
                </a:solidFill>
              </a:rPr>
              <a:t>Xxx</a:t>
            </a:r>
            <a:endParaRPr lang="sv-SE" sz="2000" dirty="0">
              <a:solidFill>
                <a:srgbClr val="000000"/>
              </a:solidFill>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3916255"/>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dirty="0" err="1">
                <a:solidFill>
                  <a:srgbClr val="000000"/>
                </a:solidFill>
              </a:rPr>
              <a:t>Xxx</a:t>
            </a:r>
            <a:endParaRPr lang="sv-SE" dirty="0">
              <a:solidFill>
                <a:srgbClr val="000000"/>
              </a:solidFill>
            </a:endParaRPr>
          </a:p>
          <a:p>
            <a:pPr marL="285750" lvl="0" indent="-285750">
              <a:spcBef>
                <a:spcPts val="600"/>
              </a:spcBef>
              <a:buFont typeface="Arial" panose="020B0604020202020204" pitchFamily="34" charset="0"/>
              <a:buChar char="•"/>
              <a:defRPr/>
            </a:pPr>
            <a:r>
              <a:rPr lang="sv-SE" dirty="0" err="1">
                <a:solidFill>
                  <a:srgbClr val="000000"/>
                </a:solidFill>
              </a:rPr>
              <a:t>Xxx</a:t>
            </a:r>
            <a:endParaRPr lang="sv-SE" dirty="0">
              <a:solidFill>
                <a:srgbClr val="000000"/>
              </a:solidFill>
            </a:endParaRPr>
          </a:p>
          <a:p>
            <a:pPr marL="285750" lvl="0" indent="-285750">
              <a:spcBef>
                <a:spcPts val="600"/>
              </a:spcBef>
              <a:buFont typeface="Arial" panose="020B0604020202020204" pitchFamily="34" charset="0"/>
              <a:buChar char="•"/>
              <a:defRPr/>
            </a:pPr>
            <a:r>
              <a:rPr lang="sv-SE" dirty="0" err="1">
                <a:solidFill>
                  <a:srgbClr val="000000"/>
                </a:solidFill>
              </a:rPr>
              <a:t>Xxx</a:t>
            </a:r>
            <a:endParaRPr lang="sv-SE" dirty="0">
              <a:solidFill>
                <a:srgbClr val="000000"/>
              </a:solidFill>
            </a:endParaRPr>
          </a:p>
          <a:p>
            <a:pPr marL="285750" lvl="0" indent="-285750">
              <a:spcBef>
                <a:spcPts val="600"/>
              </a:spcBef>
              <a:buFont typeface="Arial" panose="020B0604020202020204" pitchFamily="34" charset="0"/>
              <a:buChar char="•"/>
              <a:defRPr/>
            </a:pPr>
            <a:r>
              <a:rPr lang="sv-SE" dirty="0" err="1">
                <a:solidFill>
                  <a:srgbClr val="000000"/>
                </a:solidFill>
              </a:rPr>
              <a:t>Xxx</a:t>
            </a:r>
            <a:endParaRPr lang="sv-SE" dirty="0">
              <a:solidFill>
                <a:srgbClr val="000000"/>
              </a:solidFill>
            </a:endParaRPr>
          </a:p>
        </p:txBody>
      </p:sp>
      <p:pic>
        <p:nvPicPr>
          <p:cNvPr id="3" name="Picture 2">
            <a:extLst>
              <a:ext uri="{FF2B5EF4-FFF2-40B4-BE49-F238E27FC236}">
                <a16:creationId xmlns:a16="http://schemas.microsoft.com/office/drawing/2014/main" id="{6506CDB5-7F3F-4DAF-B872-1BC8872ABD7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2" name="textruta 1">
            <a:extLst>
              <a:ext uri="{FF2B5EF4-FFF2-40B4-BE49-F238E27FC236}">
                <a16:creationId xmlns:a16="http://schemas.microsoft.com/office/drawing/2014/main" id="{095057E7-FB0B-7544-2733-DEB46D68ECDB}"/>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225433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00E2F11-2339-700F-D53F-EB6F49D128BC}"/>
              </a:ext>
            </a:extLst>
          </p:cNvPr>
          <p:cNvSpPr txBox="1"/>
          <p:nvPr/>
        </p:nvSpPr>
        <p:spPr>
          <a:xfrm>
            <a:off x="954246" y="312984"/>
            <a:ext cx="2083584" cy="369332"/>
          </a:xfrm>
          <a:prstGeom prst="rect">
            <a:avLst/>
          </a:prstGeom>
          <a:solidFill>
            <a:schemeClr val="accent1"/>
          </a:solidFill>
        </p:spPr>
        <p:txBody>
          <a:bodyPr wrap="none" rtlCol="0">
            <a:spAutoFit/>
          </a:bodyPr>
          <a:lstStyle/>
          <a:p>
            <a:r>
              <a:rPr lang="sv-SE" b="1" dirty="0">
                <a:solidFill>
                  <a:schemeClr val="bg1"/>
                </a:solidFill>
              </a:rPr>
              <a:t>SAMMANFATTNING</a:t>
            </a:r>
          </a:p>
        </p:txBody>
      </p:sp>
      <p:sp>
        <p:nvSpPr>
          <p:cNvPr id="5" name="Rectangle 4">
            <a:extLst>
              <a:ext uri="{FF2B5EF4-FFF2-40B4-BE49-F238E27FC236}">
                <a16:creationId xmlns:a16="http://schemas.microsoft.com/office/drawing/2014/main" id="{0876C016-9748-C7F4-72E9-6555945E21F3}"/>
              </a:ext>
            </a:extLst>
          </p:cNvPr>
          <p:cNvSpPr/>
          <p:nvPr/>
        </p:nvSpPr>
        <p:spPr>
          <a:xfrm>
            <a:off x="3368783" y="5813961"/>
            <a:ext cx="5583738" cy="988035"/>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Denna </a:t>
            </a:r>
            <a:r>
              <a:rPr lang="sv-SE" sz="1200" dirty="0" err="1">
                <a:solidFill>
                  <a:schemeClr val="tx1"/>
                </a:solidFill>
              </a:rPr>
              <a:t>slide</a:t>
            </a:r>
            <a:r>
              <a:rPr lang="sv-SE" sz="1200" dirty="0">
                <a:solidFill>
                  <a:schemeClr val="tx1"/>
                </a:solidFill>
              </a:rPr>
              <a:t> används när vårdförloppet behöver beskrivas med bara en bild.</a:t>
            </a:r>
          </a:p>
          <a:p>
            <a:pPr marL="342900" indent="-342900">
              <a:buAutoNum type="arabicPeriod"/>
            </a:pPr>
            <a:r>
              <a:rPr lang="sv-SE" sz="1200" dirty="0">
                <a:solidFill>
                  <a:schemeClr val="tx1"/>
                </a:solidFill>
              </a:rPr>
              <a:t>Fyll i vårdförloppets omfattning i underrubriken</a:t>
            </a:r>
          </a:p>
          <a:p>
            <a:pPr marL="342900" indent="-342900">
              <a:buAutoNum type="arabicPeriod"/>
            </a:pPr>
            <a:r>
              <a:rPr lang="sv-SE" sz="1200" dirty="0">
                <a:solidFill>
                  <a:schemeClr val="tx1"/>
                </a:solidFill>
              </a:rPr>
              <a:t>Fyll i de viktigaste målen (i rutan till vänster) samt de övergripande åtgärderna och även uppföljning (i rutan till höger) som beskrivs i vårdförloppet.</a:t>
            </a:r>
          </a:p>
        </p:txBody>
      </p:sp>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717819"/>
            <a:ext cx="9517333" cy="609793"/>
          </a:xfrm>
        </p:spPr>
        <p:txBody>
          <a:bodyPr>
            <a:normAutofit fontScale="90000"/>
          </a:bodyPr>
          <a:lstStyle/>
          <a:p>
            <a:r>
              <a:rPr lang="sv-SE" dirty="0"/>
              <a:t>Personcentrerat och sammanhållet vårdförlopp för xxx</a:t>
            </a:r>
          </a:p>
        </p:txBody>
      </p:sp>
      <p:sp>
        <p:nvSpPr>
          <p:cNvPr id="12" name="Rektangel 11">
            <a:extLst>
              <a:ext uri="{FF2B5EF4-FFF2-40B4-BE49-F238E27FC236}">
                <a16:creationId xmlns:a16="http://schemas.microsoft.com/office/drawing/2014/main" id="{2BDF53FC-FB81-B482-0E8A-B14919481220}"/>
              </a:ext>
            </a:extLst>
          </p:cNvPr>
          <p:cNvSpPr/>
          <p:nvPr/>
        </p:nvSpPr>
        <p:spPr>
          <a:xfrm>
            <a:off x="871441" y="1353879"/>
            <a:ext cx="103080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[Här anger ni vårdförloppets omfattning.]</a:t>
            </a:r>
          </a:p>
          <a:p>
            <a:pPr>
              <a:defRPr/>
            </a:pP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8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 vid […] och </a:t>
            </a:r>
            <a:r>
              <a:rPr kumimoji="0" lang="sv-SE" sz="1800" b="1" i="1" u="none" strike="noStrike" kern="1200" cap="none" spc="0" normalizeH="0" baseline="0" noProof="0" dirty="0">
                <a:ln>
                  <a:noFill/>
                </a:ln>
                <a:solidFill>
                  <a:srgbClr val="377D7A"/>
                </a:solidFill>
                <a:effectLst/>
                <a:uLnTx/>
                <a:uFillTx/>
                <a:latin typeface="Calibri" panose="020F0502020204030204"/>
                <a:ea typeface="+mn-ea"/>
                <a:cs typeface="+mn-cs"/>
              </a:rPr>
              <a:t>avslutas</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 vid  […]</a:t>
            </a:r>
            <a:endPar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
        <p:nvSpPr>
          <p:cNvPr id="8" name="Rectangle 20">
            <a:extLst>
              <a:ext uri="{FF2B5EF4-FFF2-40B4-BE49-F238E27FC236}">
                <a16:creationId xmlns:a16="http://schemas.microsoft.com/office/drawing/2014/main" id="{3E0FFD61-48A6-4B7A-BD67-7DC59845871C}"/>
              </a:ext>
            </a:extLst>
          </p:cNvPr>
          <p:cNvSpPr/>
          <p:nvPr/>
        </p:nvSpPr>
        <p:spPr>
          <a:xfrm>
            <a:off x="1023549" y="2153265"/>
            <a:ext cx="4896000" cy="3586807"/>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indent="-285750">
              <a:spcBef>
                <a:spcPts val="600"/>
              </a:spcBef>
              <a:buFont typeface="Arial" panose="020B0604020202020204" pitchFamily="34" charset="0"/>
              <a:buChar char="•"/>
              <a:defRPr/>
            </a:pPr>
            <a:r>
              <a:rPr lang="sv-SE" dirty="0" err="1">
                <a:solidFill>
                  <a:srgbClr val="000000"/>
                </a:solidFill>
                <a:latin typeface="Calibri" panose="020F0502020204030204" pitchFamily="34" charset="0"/>
              </a:rPr>
              <a:t>Xxx</a:t>
            </a:r>
            <a:endParaRPr lang="sv-SE" dirty="0">
              <a:solidFill>
                <a:srgbClr val="000000"/>
              </a:solidFill>
              <a:latin typeface="Calibri" panose="020F0502020204030204" pitchFamily="34" charset="0"/>
            </a:endParaRPr>
          </a:p>
          <a:p>
            <a:pPr marL="285750" indent="-285750">
              <a:spcBef>
                <a:spcPts val="600"/>
              </a:spcBef>
              <a:buFont typeface="Arial" panose="020B0604020202020204" pitchFamily="34" charset="0"/>
              <a:buChar char="•"/>
              <a:defRPr/>
            </a:pPr>
            <a:r>
              <a:rPr lang="sv-SE" dirty="0" err="1">
                <a:solidFill>
                  <a:srgbClr val="000000"/>
                </a:solidFill>
                <a:latin typeface="Calibri" panose="020F0502020204030204" pitchFamily="34" charset="0"/>
              </a:rPr>
              <a:t>Xxx</a:t>
            </a:r>
            <a:endParaRPr lang="sv-SE" dirty="0">
              <a:solidFill>
                <a:srgbClr val="000000"/>
              </a:solidFill>
              <a:latin typeface="Calibri" panose="020F0502020204030204" pitchFamily="34" charset="0"/>
            </a:endParaRPr>
          </a:p>
          <a:p>
            <a:pPr marL="285750" indent="-285750">
              <a:spcBef>
                <a:spcPts val="600"/>
              </a:spcBef>
              <a:buFont typeface="Arial" panose="020B0604020202020204" pitchFamily="34" charset="0"/>
              <a:buChar char="•"/>
              <a:defRPr/>
            </a:pPr>
            <a:r>
              <a:rPr lang="sv-SE" dirty="0" err="1">
                <a:solidFill>
                  <a:srgbClr val="000000"/>
                </a:solidFill>
                <a:latin typeface="Calibri" panose="020F0502020204030204" pitchFamily="34" charset="0"/>
              </a:rPr>
              <a:t>Xxx</a:t>
            </a:r>
            <a:endParaRPr lang="sv-SE" dirty="0">
              <a:solidFill>
                <a:srgbClr val="000000"/>
              </a:solidFill>
              <a:latin typeface="Calibri" panose="020F050202020403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272451" y="2153265"/>
            <a:ext cx="4896000" cy="3586807"/>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indent="-285750">
              <a:spcBef>
                <a:spcPts val="600"/>
              </a:spcBef>
              <a:buFont typeface="Arial" panose="020B0604020202020204" pitchFamily="34" charset="0"/>
              <a:buChar char="•"/>
              <a:defRPr/>
            </a:pPr>
            <a:r>
              <a:rPr lang="sv-SE" dirty="0" err="1">
                <a:solidFill>
                  <a:srgbClr val="000000"/>
                </a:solidFill>
                <a:latin typeface="Calibri" panose="020F0502020204030204" pitchFamily="34" charset="0"/>
              </a:rPr>
              <a:t>Xxx</a:t>
            </a:r>
            <a:endParaRPr lang="sv-SE" dirty="0">
              <a:solidFill>
                <a:srgbClr val="000000"/>
              </a:solidFill>
              <a:latin typeface="Calibri" panose="020F0502020204030204" pitchFamily="34" charset="0"/>
            </a:endParaRPr>
          </a:p>
          <a:p>
            <a:pPr marL="285750" indent="-285750">
              <a:spcBef>
                <a:spcPts val="600"/>
              </a:spcBef>
              <a:buFont typeface="Arial" panose="020B0604020202020204" pitchFamily="34" charset="0"/>
              <a:buChar char="•"/>
              <a:defRPr/>
            </a:pPr>
            <a:r>
              <a:rPr lang="sv-SE" dirty="0" err="1">
                <a:solidFill>
                  <a:srgbClr val="000000"/>
                </a:solidFill>
                <a:latin typeface="Calibri" panose="020F0502020204030204" pitchFamily="34" charset="0"/>
              </a:rPr>
              <a:t>Xxx</a:t>
            </a:r>
            <a:endParaRPr lang="sv-SE" dirty="0">
              <a:solidFill>
                <a:srgbClr val="000000"/>
              </a:solidFill>
              <a:latin typeface="Calibri" panose="020F0502020204030204" pitchFamily="34" charset="0"/>
            </a:endParaRPr>
          </a:p>
          <a:p>
            <a:pPr marL="285750" indent="-285750">
              <a:spcBef>
                <a:spcPts val="600"/>
              </a:spcBef>
              <a:buFont typeface="Arial" panose="020B0604020202020204" pitchFamily="34" charset="0"/>
              <a:buChar char="•"/>
              <a:defRPr/>
            </a:pPr>
            <a:r>
              <a:rPr lang="sv-SE" dirty="0" err="1">
                <a:solidFill>
                  <a:srgbClr val="000000"/>
                </a:solidFill>
                <a:latin typeface="Calibri" panose="020F0502020204030204" pitchFamily="34" charset="0"/>
              </a:rPr>
              <a:t>Xxx</a:t>
            </a:r>
            <a:endParaRPr lang="sv-SE" dirty="0">
              <a:solidFill>
                <a:srgbClr val="000000"/>
              </a:solidFill>
              <a:latin typeface="Calibri" panose="020F0502020204030204" pitchFamily="34" charset="0"/>
            </a:endParaRPr>
          </a:p>
          <a:p>
            <a:pPr lvl="0">
              <a:lnSpc>
                <a:spcPct val="115000"/>
              </a:lnSpc>
              <a:defRPr/>
            </a:pPr>
            <a:endParaRPr lang="sv-SE" sz="2000" dirty="0">
              <a:solidFill>
                <a:srgbClr val="000000"/>
              </a:solidFill>
              <a:ea typeface="Calibri" panose="020F0502020204030204" pitchFamily="34" charset="0"/>
              <a:cs typeface="Arial" panose="020B0604020202020204" pitchFamily="34" charset="0"/>
            </a:endParaRPr>
          </a:p>
        </p:txBody>
      </p:sp>
      <p:sp>
        <p:nvSpPr>
          <p:cNvPr id="6" name="textruta 5">
            <a:extLst>
              <a:ext uri="{FF2B5EF4-FFF2-40B4-BE49-F238E27FC236}">
                <a16:creationId xmlns:a16="http://schemas.microsoft.com/office/drawing/2014/main" id="{A01ABDD5-CA1B-6B07-34D6-9F0B2581E56F}"/>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385696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274743"/>
            <a:ext cx="10515600" cy="753650"/>
          </a:xfrm>
        </p:spPr>
        <p:txBody>
          <a:bodyPr>
            <a:normAutofit/>
          </a:bodyPr>
          <a:lstStyle/>
          <a:p>
            <a:r>
              <a:rPr lang="sv-SE" sz="3600" dirty="0"/>
              <a:t>Deltagare</a:t>
            </a:r>
          </a:p>
        </p:txBody>
      </p:sp>
      <p:sp>
        <p:nvSpPr>
          <p:cNvPr id="5" name="Rectangle 4">
            <a:extLst>
              <a:ext uri="{FF2B5EF4-FFF2-40B4-BE49-F238E27FC236}">
                <a16:creationId xmlns:a16="http://schemas.microsoft.com/office/drawing/2014/main" id="{165F4BDB-0CA8-8FF7-1C28-D891C45848FB}"/>
              </a:ext>
            </a:extLst>
          </p:cNvPr>
          <p:cNvSpPr/>
          <p:nvPr/>
        </p:nvSpPr>
        <p:spPr>
          <a:xfrm>
            <a:off x="2958524" y="206399"/>
            <a:ext cx="5543984" cy="753650"/>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AutoNum type="arabicPeriod"/>
            </a:pPr>
            <a:r>
              <a:rPr lang="sv-SE" sz="1200" dirty="0">
                <a:solidFill>
                  <a:schemeClr val="tx1"/>
                </a:solidFill>
              </a:rPr>
              <a:t>Fyll i arbetsgruppens deltagare</a:t>
            </a:r>
          </a:p>
          <a:p>
            <a:pPr marL="342900" indent="-342900">
              <a:buAutoNum type="arabicPeriod"/>
            </a:pPr>
            <a:r>
              <a:rPr lang="sv-SE" sz="1200" dirty="0">
                <a:solidFill>
                  <a:schemeClr val="tx1"/>
                </a:solidFill>
              </a:rPr>
              <a:t>Fyll i, om ni önskar, eventuell referensgrupp eller motsvarande som ni vill lyfta fram i det gröna fältet längst ner. Ta annars bort rutan. </a:t>
            </a:r>
          </a:p>
          <a:p>
            <a:pPr marL="342900" indent="-342900">
              <a:buAutoNum type="arabicPeriod"/>
            </a:pPr>
            <a:r>
              <a:rPr lang="sv-SE" sz="1200" dirty="0">
                <a:solidFill>
                  <a:schemeClr val="tx1"/>
                </a:solidFill>
              </a:rPr>
              <a:t>Lägg till en bild om det är många i gruppen och raderna inte räcker till. </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682992674"/>
              </p:ext>
            </p:extLst>
          </p:nvPr>
        </p:nvGraphicFramePr>
        <p:xfrm>
          <a:off x="580293" y="1130030"/>
          <a:ext cx="11002107" cy="4551564"/>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nSpc>
                          <a:spcPct val="100000"/>
                        </a:lnSpc>
                        <a:spcAft>
                          <a:spcPts val="0"/>
                        </a:spcAft>
                      </a:pPr>
                      <a:r>
                        <a:rPr lang="sv-SE" sz="2000" dirty="0" err="1">
                          <a:solidFill>
                            <a:schemeClr val="tx1"/>
                          </a:solidFill>
                          <a:effectLst/>
                          <a:latin typeface="+mn-lt"/>
                          <a:ea typeface="+mn-ea"/>
                          <a:cs typeface="+mn-cs"/>
                        </a:rPr>
                        <a:t>Xxxx</a:t>
                      </a: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2000" dirty="0" err="1">
                          <a:effectLst/>
                        </a:rPr>
                        <a:t>Xxx</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r>
                        <a:rPr lang="sv-SE" sz="2000" dirty="0" err="1">
                          <a:effectLst/>
                        </a:rPr>
                        <a:t>xxxx</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739928518"/>
                  </a:ext>
                </a:extLst>
              </a:tr>
              <a:tr h="325348">
                <a:tc>
                  <a:txBody>
                    <a:bodyPr/>
                    <a:lstStyle/>
                    <a:p>
                      <a:pPr>
                        <a:lnSpc>
                          <a:spcPct val="100000"/>
                        </a:lnSpc>
                        <a:spcAft>
                          <a:spcPts val="0"/>
                        </a:spcAft>
                      </a:pP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726488147"/>
                  </a:ext>
                </a:extLst>
              </a:tr>
              <a:tr h="322040">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043800923"/>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36787345"/>
                  </a:ext>
                </a:extLst>
              </a:tr>
              <a:tr h="325348">
                <a:tc>
                  <a:txBody>
                    <a:bodyPr/>
                    <a:lstStyle/>
                    <a:p>
                      <a:pPr>
                        <a:lnSpc>
                          <a:spcPct val="100000"/>
                        </a:lnSpc>
                        <a:spcAft>
                          <a:spcPts val="0"/>
                        </a:spcAft>
                      </a:pP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424280812"/>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912211026"/>
                  </a:ext>
                </a:extLst>
              </a:tr>
              <a:tr h="325348">
                <a:tc>
                  <a:txBody>
                    <a:bodyPr/>
                    <a:lstStyle/>
                    <a:p>
                      <a:pPr>
                        <a:lnSpc>
                          <a:spcPct val="100000"/>
                        </a:lnSpc>
                        <a:spcAft>
                          <a:spcPts val="0"/>
                        </a:spcAft>
                      </a:pPr>
                      <a:endParaRPr lang="sv-SE" sz="2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1492334297"/>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4160741064"/>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772251599"/>
                  </a:ext>
                </a:extLst>
              </a:tr>
              <a:tr h="325348">
                <a:tc>
                  <a:txBody>
                    <a:bodyPr/>
                    <a:lstStyle/>
                    <a:p>
                      <a:pPr>
                        <a:lnSpc>
                          <a:spcPct val="100000"/>
                        </a:lnSpc>
                        <a:spcAft>
                          <a:spcPts val="0"/>
                        </a:spcAft>
                      </a:pPr>
                      <a:endPar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3050412052"/>
                  </a:ext>
                </a:extLst>
              </a:tr>
              <a:tr h="325348">
                <a:tc>
                  <a:txBody>
                    <a:bodyPr/>
                    <a:lstStyle/>
                    <a:p>
                      <a:pPr>
                        <a:lnSpc>
                          <a:spcPct val="100000"/>
                        </a:lnSpc>
                        <a:spcAft>
                          <a:spcPts val="0"/>
                        </a:spcAft>
                      </a:pPr>
                      <a:endParaRPr lang="sv-SE" sz="2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marL="342900" lvl="0" indent="-342900">
                        <a:lnSpc>
                          <a:spcPct val="100000"/>
                        </a:lnSpc>
                        <a:spcAft>
                          <a:spcPts val="0"/>
                        </a:spcAft>
                        <a:buFont typeface="Calibri" panose="020F0502020204030204" pitchFamily="34" charset="0"/>
                        <a:buChar char="-"/>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861118625"/>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3254374590"/>
                  </a:ext>
                </a:extLst>
              </a:tr>
              <a:tr h="325348">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952780841"/>
                  </a:ext>
                </a:extLst>
              </a:tr>
            </a:tbl>
          </a:graphicData>
        </a:graphic>
      </p:graphicFrame>
      <p:sp>
        <p:nvSpPr>
          <p:cNvPr id="7" name="Rectangle 5">
            <a:extLst>
              <a:ext uri="{FF2B5EF4-FFF2-40B4-BE49-F238E27FC236}">
                <a16:creationId xmlns:a16="http://schemas.microsoft.com/office/drawing/2014/main" id="{01F77448-64CF-4386-8406-839026FD8FC9}"/>
              </a:ext>
            </a:extLst>
          </p:cNvPr>
          <p:cNvSpPr/>
          <p:nvPr/>
        </p:nvSpPr>
        <p:spPr>
          <a:xfrm>
            <a:off x="580293" y="5874230"/>
            <a:ext cx="9686655"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600" dirty="0"/>
              <a:t>Ev. referensgrupp eller motsv. som ni vill lyfta fram kan göras här</a:t>
            </a:r>
          </a:p>
        </p:txBody>
      </p:sp>
      <p:sp>
        <p:nvSpPr>
          <p:cNvPr id="3" name="textruta 2">
            <a:extLst>
              <a:ext uri="{FF2B5EF4-FFF2-40B4-BE49-F238E27FC236}">
                <a16:creationId xmlns:a16="http://schemas.microsoft.com/office/drawing/2014/main" id="{E76AE3E8-E8FD-22D3-C745-761574CF5089}"/>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265678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5" name="Rectangle 4">
            <a:extLst>
              <a:ext uri="{FF2B5EF4-FFF2-40B4-BE49-F238E27FC236}">
                <a16:creationId xmlns:a16="http://schemas.microsoft.com/office/drawing/2014/main" id="{736486C1-878E-B060-C30C-5A28606B1544}"/>
              </a:ext>
            </a:extLst>
          </p:cNvPr>
          <p:cNvSpPr/>
          <p:nvPr/>
        </p:nvSpPr>
        <p:spPr>
          <a:xfrm>
            <a:off x="6757481" y="413243"/>
            <a:ext cx="3957289" cy="753005"/>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Klistra in </a:t>
            </a:r>
            <a:r>
              <a:rPr lang="sv-SE" sz="1200" dirty="0" err="1">
                <a:solidFill>
                  <a:schemeClr val="tx1"/>
                </a:solidFill>
              </a:rPr>
              <a:t>skärmdumpar</a:t>
            </a:r>
            <a:r>
              <a:rPr lang="sv-SE" sz="1200" dirty="0">
                <a:solidFill>
                  <a:schemeClr val="tx1"/>
                </a:solidFill>
              </a:rPr>
              <a:t> från vårdförloppets film/filmer om du önskar. Hör med stödfunktionen om du behöver hjälp. Fyll i länk till var filmen/filmerna kan hittas på www.kunskapsstyrningvard.se</a:t>
            </a:r>
          </a:p>
        </p:txBody>
      </p:sp>
      <p:sp>
        <p:nvSpPr>
          <p:cNvPr id="3" name="Platshållare för text 2"/>
          <p:cNvSpPr>
            <a:spLocks noGrp="1"/>
          </p:cNvSpPr>
          <p:nvPr>
            <p:ph type="body" sz="quarter" idx="10"/>
          </p:nvPr>
        </p:nvSpPr>
        <p:spPr>
          <a:xfrm>
            <a:off x="947615" y="1715720"/>
            <a:ext cx="5148385" cy="4185298"/>
          </a:xfrm>
        </p:spPr>
        <p:txBody>
          <a:bodyPr/>
          <a:lstStyle/>
          <a:p>
            <a:pPr marL="342900" indent="-342900">
              <a:buFont typeface="Arial" panose="020B0604020202020204" pitchFamily="34" charset="0"/>
              <a:buChar char="•"/>
            </a:pPr>
            <a:r>
              <a:rPr lang="sv-SE" dirty="0"/>
              <a:t>Vårdförloppen finns tillgängliga i regionernas gemensamma system för kunskapsstöd </a:t>
            </a:r>
            <a:r>
              <a:rPr lang="sv-SE" dirty="0">
                <a:solidFill>
                  <a:schemeClr val="accent1"/>
                </a:solidFill>
                <a:hlinkClick r:id="rId2">
                  <a:extLst>
                    <a:ext uri="{A12FA001-AC4F-418D-AE19-62706E023703}">
                      <ahyp:hlinkClr xmlns:ahyp="http://schemas.microsoft.com/office/drawing/2018/hyperlinkcolor" val="tx"/>
                    </a:ext>
                  </a:extLst>
                </a:hlinkClick>
              </a:rPr>
              <a:t>NKK</a:t>
            </a:r>
            <a:endParaRPr lang="sv-SE" dirty="0">
              <a:solidFill>
                <a:schemeClr val="accent1"/>
              </a:solidFill>
            </a:endParaRPr>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solidFill>
                  <a:schemeClr val="accent1"/>
                </a:solidFill>
                <a:hlinkClick r:id="rId3">
                  <a:extLst>
                    <a:ext uri="{A12FA001-AC4F-418D-AE19-62706E023703}">
                      <ahyp:hlinkClr xmlns:ahyp="http://schemas.microsoft.com/office/drawing/2018/hyperlinkcolor" val="tx"/>
                    </a:ext>
                  </a:extLst>
                </a:hlinkClick>
              </a:rPr>
              <a:t>www.kunskapsstyrningvard.se</a:t>
            </a:r>
            <a:endParaRPr lang="sv-SE" dirty="0">
              <a:solidFill>
                <a:schemeClr val="accent1"/>
              </a:solidFill>
            </a:endParaRPr>
          </a:p>
          <a:p>
            <a:pPr marL="342900" indent="-342900">
              <a:buFont typeface="Arial" panose="020B0604020202020204" pitchFamily="34" charset="0"/>
              <a:buChar char="•"/>
            </a:pPr>
            <a:endParaRPr lang="sv-SE" dirty="0"/>
          </a:p>
        </p:txBody>
      </p:sp>
      <p:sp>
        <p:nvSpPr>
          <p:cNvPr id="6" name="Rektangel 5"/>
          <p:cNvSpPr/>
          <p:nvPr/>
        </p:nvSpPr>
        <p:spPr>
          <a:xfrm>
            <a:off x="6584521" y="1715720"/>
            <a:ext cx="5036863" cy="3998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dirty="0">
              <a:solidFill>
                <a:schemeClr val="tx1"/>
              </a:solidFill>
            </a:endParaRPr>
          </a:p>
          <a:p>
            <a:r>
              <a:rPr lang="sv-SE" dirty="0">
                <a:solidFill>
                  <a:schemeClr val="tx1"/>
                </a:solidFill>
              </a:rPr>
              <a:t>FILMER </a:t>
            </a:r>
          </a:p>
          <a:p>
            <a:endParaRPr lang="sv-SE" dirty="0">
              <a:solidFill>
                <a:schemeClr val="tx1"/>
              </a:solidFill>
            </a:endParaRPr>
          </a:p>
          <a:p>
            <a:endParaRPr lang="sv-SE" dirty="0">
              <a:solidFill>
                <a:schemeClr val="tx1"/>
              </a:solidFill>
            </a:endParaRPr>
          </a:p>
          <a:p>
            <a:endParaRPr lang="sv-SE" dirty="0">
              <a:solidFill>
                <a:schemeClr val="tx1"/>
              </a:solidFill>
            </a:endParaRPr>
          </a:p>
          <a:p>
            <a:r>
              <a:rPr lang="sv-SE" dirty="0">
                <a:solidFill>
                  <a:schemeClr val="tx1"/>
                </a:solidFill>
              </a:rPr>
              <a:t>[</a:t>
            </a:r>
            <a:r>
              <a:rPr lang="sv-SE" i="1" dirty="0">
                <a:solidFill>
                  <a:schemeClr val="tx1"/>
                </a:solidFill>
              </a:rPr>
              <a:t>Plats för </a:t>
            </a:r>
            <a:r>
              <a:rPr lang="sv-SE" i="1" dirty="0" err="1">
                <a:solidFill>
                  <a:schemeClr val="tx1"/>
                </a:solidFill>
              </a:rPr>
              <a:t>skärmdumpar</a:t>
            </a:r>
            <a:r>
              <a:rPr lang="sv-SE" i="1" dirty="0">
                <a:solidFill>
                  <a:schemeClr val="tx1"/>
                </a:solidFill>
              </a:rPr>
              <a:t> från filmerna. </a:t>
            </a:r>
            <a:r>
              <a:rPr lang="sv-SE" dirty="0">
                <a:solidFill>
                  <a:schemeClr val="tx1"/>
                </a:solidFill>
              </a:rPr>
              <a:t>]</a:t>
            </a: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a:p>
            <a:r>
              <a:rPr lang="sv-SE" dirty="0">
                <a:solidFill>
                  <a:schemeClr val="tx1"/>
                </a:solidFill>
              </a:rPr>
              <a:t>Länk: </a:t>
            </a:r>
          </a:p>
        </p:txBody>
      </p:sp>
      <p:sp>
        <p:nvSpPr>
          <p:cNvPr id="4" name="textruta 3">
            <a:extLst>
              <a:ext uri="{FF2B5EF4-FFF2-40B4-BE49-F238E27FC236}">
                <a16:creationId xmlns:a16="http://schemas.microsoft.com/office/drawing/2014/main" id="{2F603843-50B4-AE92-5ED4-6A7194A8D8FE}"/>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31785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4" name="Rectangle 3">
            <a:extLst>
              <a:ext uri="{FF2B5EF4-FFF2-40B4-BE49-F238E27FC236}">
                <a16:creationId xmlns:a16="http://schemas.microsoft.com/office/drawing/2014/main" id="{57B2541F-EAAF-C7E3-2068-A5CA9FDE336F}"/>
              </a:ext>
            </a:extLst>
          </p:cNvPr>
          <p:cNvSpPr/>
          <p:nvPr/>
        </p:nvSpPr>
        <p:spPr>
          <a:xfrm>
            <a:off x="-15484" y="0"/>
            <a:ext cx="2187184" cy="606670"/>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Fyll i namnet för ert vårdförlopp i rubriken där det står ”</a:t>
            </a:r>
            <a:r>
              <a:rPr lang="sv-SE" sz="1200" dirty="0" err="1">
                <a:solidFill>
                  <a:schemeClr val="tx1"/>
                </a:solidFill>
              </a:rPr>
              <a:t>Xxxx</a:t>
            </a:r>
            <a:r>
              <a:rPr lang="sv-SE" sz="1200" dirty="0">
                <a:solidFill>
                  <a:schemeClr val="tx1"/>
                </a:solidFill>
              </a:rPr>
              <a:t>”</a:t>
            </a:r>
          </a:p>
        </p:txBody>
      </p:sp>
      <p:grpSp>
        <p:nvGrpSpPr>
          <p:cNvPr id="17" name="Grupp 16">
            <a:extLst>
              <a:ext uri="{FF2B5EF4-FFF2-40B4-BE49-F238E27FC236}">
                <a16:creationId xmlns:a16="http://schemas.microsoft.com/office/drawing/2014/main" id="{57C90ED4-D5C4-234F-A00E-374ECEE0597F}"/>
              </a:ext>
              <a:ext uri="{C183D7F6-B498-43B3-948B-1728B52AA6E4}">
                <adec:decorative xmlns:adec="http://schemas.microsoft.com/office/drawing/2017/decorative" val="1"/>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Rubrik 2">
            <a:extLst>
              <a:ext uri="{FF2B5EF4-FFF2-40B4-BE49-F238E27FC236}">
                <a16:creationId xmlns:a16="http://schemas.microsoft.com/office/drawing/2014/main" id="{34D83071-794A-8A72-5A46-AF8A06CABCD7}"/>
              </a:ext>
            </a:extLst>
          </p:cNvPr>
          <p:cNvSpPr>
            <a:spLocks noGrp="1"/>
          </p:cNvSpPr>
          <p:nvPr>
            <p:ph type="ctrTitle"/>
          </p:nvPr>
        </p:nvSpPr>
        <p:spPr>
          <a:xfrm>
            <a:off x="2171700" y="4092956"/>
            <a:ext cx="8097346" cy="1219200"/>
          </a:xfrm>
        </p:spPr>
        <p:txBody>
          <a:bodyPr>
            <a:noAutofit/>
          </a:bodyPr>
          <a:lstStyle/>
          <a:p>
            <a:pPr rtl="0" eaLnBrk="1" fontAlgn="auto" latinLnBrk="0" hangingPunct="1"/>
            <a:r>
              <a:rPr lang="sv-SE" sz="5400" b="1" i="0" kern="1200" spc="0" baseline="0" dirty="0">
                <a:ln>
                  <a:noFill/>
                </a:ln>
                <a:solidFill>
                  <a:srgbClr val="FFFFFF"/>
                </a:solidFill>
                <a:effectLst/>
                <a:latin typeface="Calibri" panose="020F0502020204030204" pitchFamily="34" charset="0"/>
                <a:ea typeface="+mn-ea"/>
                <a:cs typeface="+mn-cs"/>
              </a:rPr>
              <a:t>Personcentrerat och sammanhållet vårdförlopp för xxx</a:t>
            </a:r>
            <a:endParaRPr lang="sv-SE" sz="5400" dirty="0">
              <a:effectLst/>
            </a:endParaRPr>
          </a:p>
        </p:txBody>
      </p:sp>
    </p:spTree>
    <p:extLst>
      <p:ext uri="{BB962C8B-B14F-4D97-AF65-F5344CB8AC3E}">
        <p14:creationId xmlns:p14="http://schemas.microsoft.com/office/powerpoint/2010/main" val="1281807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title" idx="4294967295"/>
          </p:nvPr>
        </p:nvSpPr>
        <p:spPr>
          <a:xfrm>
            <a:off x="1155700" y="2598738"/>
            <a:ext cx="9707563" cy="1084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sv-SE" sz="25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Följande två bilder är tänkta att användas som underlag och inspiration för diskussion och dialog.</a:t>
            </a:r>
            <a:endParaRPr kumimoji="0" lang="sv-SE" sz="25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704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Tree>
    <p:extLst>
      <p:ext uri="{BB962C8B-B14F-4D97-AF65-F5344CB8AC3E}">
        <p14:creationId xmlns:p14="http://schemas.microsoft.com/office/powerpoint/2010/main" val="198509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11" name="Rectangle 10">
            <a:extLst>
              <a:ext uri="{FF2B5EF4-FFF2-40B4-BE49-F238E27FC236}">
                <a16:creationId xmlns:a16="http://schemas.microsoft.com/office/drawing/2014/main" id="{E16898D6-4E87-E1C8-7B87-05DDCC142FEF}"/>
              </a:ext>
            </a:extLst>
          </p:cNvPr>
          <p:cNvSpPr/>
          <p:nvPr/>
        </p:nvSpPr>
        <p:spPr>
          <a:xfrm>
            <a:off x="6601148" y="5531469"/>
            <a:ext cx="2866701" cy="609793"/>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Detta är en </a:t>
            </a:r>
            <a:r>
              <a:rPr lang="sv-SE" sz="1200" dirty="0" err="1">
                <a:solidFill>
                  <a:schemeClr val="tx1"/>
                </a:solidFill>
              </a:rPr>
              <a:t>standardbild</a:t>
            </a:r>
            <a:r>
              <a:rPr lang="sv-SE" sz="1200" dirty="0">
                <a:solidFill>
                  <a:schemeClr val="tx1"/>
                </a:solidFill>
              </a:rPr>
              <a:t> för alla vårdförlopp – ändra ej</a:t>
            </a:r>
          </a:p>
        </p:txBody>
      </p:sp>
      <p:sp>
        <p:nvSpPr>
          <p:cNvPr id="3" name="Platshållare för text 2"/>
          <p:cNvSpPr>
            <a:spLocks noGrp="1"/>
          </p:cNvSpPr>
          <p:nvPr>
            <p:ph type="body" sz="quarter" idx="10"/>
          </p:nvPr>
        </p:nvSpPr>
        <p:spPr>
          <a:xfrm>
            <a:off x="625119" y="1273524"/>
            <a:ext cx="5673044" cy="4381241"/>
          </a:xfrm>
        </p:spPr>
        <p:txBody>
          <a:bodyPr>
            <a:normAutofit/>
          </a:bodyPr>
          <a:lstStyle/>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p:txBody>
      </p:sp>
      <p:pic>
        <p:nvPicPr>
          <p:cNvPr id="5" name="Bildobjekt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8" y="1379823"/>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3" name="Rectangle 2">
            <a:extLst>
              <a:ext uri="{FF2B5EF4-FFF2-40B4-BE49-F238E27FC236}">
                <a16:creationId xmlns:a16="http://schemas.microsoft.com/office/drawing/2014/main" id="{63DC621C-99D7-A814-D3FC-90470A7B375C}"/>
              </a:ext>
            </a:extLst>
          </p:cNvPr>
          <p:cNvSpPr/>
          <p:nvPr/>
        </p:nvSpPr>
        <p:spPr>
          <a:xfrm>
            <a:off x="6355724" y="191839"/>
            <a:ext cx="2866701" cy="713036"/>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Detta är en </a:t>
            </a:r>
            <a:r>
              <a:rPr lang="sv-SE" sz="1200" dirty="0" err="1">
                <a:solidFill>
                  <a:schemeClr val="tx1"/>
                </a:solidFill>
              </a:rPr>
              <a:t>standardbild</a:t>
            </a:r>
            <a:r>
              <a:rPr lang="sv-SE" sz="1200" dirty="0">
                <a:solidFill>
                  <a:schemeClr val="tx1"/>
                </a:solidFill>
              </a:rPr>
              <a:t> för alla vårdförlopp – ändra ej</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797265"/>
          </a:xfrm>
        </p:spPr>
        <p:txBody>
          <a:bodyPr>
            <a:noAutofit/>
          </a:bodyPr>
          <a:lstStyle/>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endParaRPr lang="sv-SE" sz="2000" dirty="0">
              <a:ea typeface="MS Mincho" panose="02020609040205080304" pitchFamily="49" charset="-128"/>
              <a:cs typeface="Arial" panose="020B0604020202020204" pitchFamily="34" charset="0"/>
            </a:endParaRPr>
          </a:p>
          <a:p>
            <a:pPr marL="342900" indent="-342900">
              <a:buFont typeface="Arial" panose="020B0604020202020204" pitchFamily="34" charset="0"/>
              <a:buChar char="•"/>
            </a:pPr>
            <a:r>
              <a:rPr lang="sv-SE" sz="2000" dirty="0"/>
              <a:t>Arbetet med vårdförloppen initierades i en tidigare överenskommelse mellan staten och Sveriges Kommuner och Regioner (SKR).</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913346-1F44-0F6C-42DF-7A23E973451A}"/>
              </a:ext>
            </a:extLst>
          </p:cNvPr>
          <p:cNvSpPr/>
          <p:nvPr/>
        </p:nvSpPr>
        <p:spPr>
          <a:xfrm>
            <a:off x="6269865" y="792051"/>
            <a:ext cx="3513992" cy="1738648"/>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AutoNum type="arabicPeriod"/>
            </a:pPr>
            <a:r>
              <a:rPr lang="sv-SE" sz="1200" dirty="0">
                <a:solidFill>
                  <a:schemeClr val="tx1"/>
                </a:solidFill>
              </a:rPr>
              <a:t>Fyll i vilket för vilket hälsotillstånd vårdförloppet gäller i rubriken</a:t>
            </a:r>
          </a:p>
          <a:p>
            <a:pPr marL="342900" indent="-342900">
              <a:buAutoNum type="arabicPeriod"/>
            </a:pPr>
            <a:r>
              <a:rPr lang="sv-SE" sz="1200" dirty="0">
                <a:solidFill>
                  <a:schemeClr val="tx1"/>
                </a:solidFill>
              </a:rPr>
              <a:t>Beskriv bakgrund och fakta i textrutan. Försök att hålla det kortfattat, max sex punkter.</a:t>
            </a:r>
          </a:p>
          <a:p>
            <a:pPr marL="342900" indent="-342900">
              <a:buAutoNum type="arabicPeriod"/>
            </a:pPr>
            <a:r>
              <a:rPr lang="sv-SE" sz="1200" dirty="0">
                <a:solidFill>
                  <a:schemeClr val="tx1"/>
                </a:solidFill>
              </a:rPr>
              <a:t>Fyll i namnet på vårdförloppet längst upp till höger. Kopiera och klistra in på samtliga bilder framåt i presentationen. Texten placeras automatiskt på rätt ställe. </a:t>
            </a:r>
          </a:p>
        </p:txBody>
      </p:sp>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a:xfrm>
            <a:off x="988742" y="616841"/>
            <a:ext cx="9144000" cy="609793"/>
          </a:xfrm>
        </p:spPr>
        <p:txBody>
          <a:bodyPr/>
          <a:lstStyle/>
          <a:p>
            <a:r>
              <a:rPr lang="sv-SE" dirty="0"/>
              <a:t>Om [hälsotillståndet]</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p:txBody>
          <a:bodyPr/>
          <a:lstStyle/>
          <a:p>
            <a:pPr marL="342900" indent="-342900">
              <a:buFont typeface="Arial" panose="020B0604020202020204" pitchFamily="34" charset="0"/>
              <a:buChar char="•"/>
            </a:pPr>
            <a:r>
              <a:rPr lang="sv-SE" dirty="0" err="1"/>
              <a:t>Xxx</a:t>
            </a:r>
            <a:endParaRPr lang="sv-SE" dirty="0"/>
          </a:p>
          <a:p>
            <a:pPr marL="342900" indent="-342900">
              <a:buFont typeface="Arial" panose="020B0604020202020204" pitchFamily="34" charset="0"/>
              <a:buChar char="•"/>
            </a:pPr>
            <a:r>
              <a:rPr lang="sv-SE" dirty="0" err="1"/>
              <a:t>Xxx</a:t>
            </a:r>
            <a:endParaRPr lang="sv-SE" dirty="0"/>
          </a:p>
        </p:txBody>
      </p:sp>
      <p:sp>
        <p:nvSpPr>
          <p:cNvPr id="6" name="textruta 5">
            <a:extLst>
              <a:ext uri="{FF2B5EF4-FFF2-40B4-BE49-F238E27FC236}">
                <a16:creationId xmlns:a16="http://schemas.microsoft.com/office/drawing/2014/main" id="{3FCD51E0-F1E9-9805-2390-931855EBADAD}"/>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333517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83219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dirty="0"/>
              <a:t>Vårdförloppets omfattning och huvudsakliga åtgärder</a:t>
            </a:r>
          </a:p>
        </p:txBody>
      </p:sp>
      <p:sp>
        <p:nvSpPr>
          <p:cNvPr id="2" name="Rectangle 1">
            <a:extLst>
              <a:ext uri="{FF2B5EF4-FFF2-40B4-BE49-F238E27FC236}">
                <a16:creationId xmlns:a16="http://schemas.microsoft.com/office/drawing/2014/main" id="{7F51AE97-363E-F7F7-D0E1-22551270B842}"/>
              </a:ext>
            </a:extLst>
          </p:cNvPr>
          <p:cNvSpPr/>
          <p:nvPr/>
        </p:nvSpPr>
        <p:spPr>
          <a:xfrm>
            <a:off x="8082038" y="2158188"/>
            <a:ext cx="3814151" cy="917522"/>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AutoNum type="arabicPeriod"/>
            </a:pPr>
            <a:r>
              <a:rPr lang="sv-SE" sz="1200" dirty="0">
                <a:solidFill>
                  <a:schemeClr val="tx1"/>
                </a:solidFill>
              </a:rPr>
              <a:t>Fyll i vårdförloppets omfattning i underrubriken ”Vårdförloppet omfattar åtgärder..”</a:t>
            </a:r>
          </a:p>
          <a:p>
            <a:pPr marL="342900" indent="-342900">
              <a:buAutoNum type="arabicPeriod"/>
            </a:pPr>
            <a:r>
              <a:rPr lang="sv-SE" sz="1200" dirty="0">
                <a:solidFill>
                  <a:schemeClr val="tx1"/>
                </a:solidFill>
              </a:rPr>
              <a:t>Ange vårdförloppets huvudsakliga och viktigast åtgärder. Gärna konkreta exempel. Max sex punkter. </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369332"/>
          </a:xfrm>
          <a:prstGeom prst="rect">
            <a:avLst/>
          </a:prstGeom>
          <a:noFill/>
        </p:spPr>
        <p:txBody>
          <a:bodyPr wrap="square" rtlCol="0">
            <a:spAutoFit/>
          </a:bodyPr>
          <a:lstStyle/>
          <a:p>
            <a:pPr>
              <a:defRPr/>
            </a:pPr>
            <a:r>
              <a:rPr lang="sv-SE" i="1" dirty="0">
                <a:solidFill>
                  <a:srgbClr val="377D7A"/>
                </a:solidFill>
                <a:latin typeface="Calibri" panose="020F0502020204030204"/>
              </a:rPr>
              <a:t>Vårdförloppet omfattar åtgärder från att det finns misstanke om […] tills […].</a:t>
            </a: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911458"/>
            <a:ext cx="10419010" cy="3377375"/>
          </a:xfrm>
          <a:prstGeom prst="rect">
            <a:avLst/>
          </a:prstGeom>
          <a:noFill/>
        </p:spPr>
        <p:txBody>
          <a:bodyPr wrap="square" rtlCol="0">
            <a:noAutofit/>
          </a:bodyPr>
          <a:lstStyle/>
          <a:p>
            <a:r>
              <a:rPr lang="sv-SE"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pPr marL="342900" marR="0" lvl="0" indent="-342900" defTabSz="914400" rtl="0" eaLnBrk="1" fontAlgn="auto" latinLnBrk="0" hangingPunct="1">
              <a:spcBef>
                <a:spcPts val="1200"/>
              </a:spcBef>
              <a:buClrTx/>
              <a:buSzTx/>
              <a:buFont typeface="Arial" panose="020B0604020202020204" pitchFamily="34" charset="0"/>
              <a:buChar char="•"/>
              <a:tabLst/>
              <a:defRPr/>
            </a:pPr>
            <a:r>
              <a:rPr lang="sv-SE" dirty="0" err="1">
                <a:solidFill>
                  <a:srgbClr val="000000"/>
                </a:solidFill>
                <a:latin typeface="Calibri" panose="020F0502020204030204"/>
                <a:ea typeface="Calibri" panose="020F0502020204030204" pitchFamily="34" charset="0"/>
                <a:cs typeface="Arial" panose="020B0604020202020204" pitchFamily="34" charset="0"/>
              </a:rPr>
              <a:t>Xxx</a:t>
            </a:r>
            <a:endParaRPr lang="sv-SE" dirty="0">
              <a:solidFill>
                <a:srgbClr val="000000"/>
              </a:solidFill>
              <a:latin typeface="Calibri" panose="020F0502020204030204"/>
              <a:ea typeface="Calibri" panose="020F0502020204030204" pitchFamily="34" charset="0"/>
              <a:cs typeface="Arial" panose="020B0604020202020204" pitchFamily="34" charset="0"/>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Xxx</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err="1">
                <a:solidFill>
                  <a:srgbClr val="000000"/>
                </a:solidFill>
                <a:latin typeface="Calibri" panose="020F0502020204030204"/>
                <a:ea typeface="Calibri" panose="020F0502020204030204" pitchFamily="34" charset="0"/>
                <a:cs typeface="Arial" panose="020B0604020202020204" pitchFamily="34" charset="0"/>
              </a:rPr>
              <a:t>Xxx</a:t>
            </a:r>
            <a:endParaRPr lang="sv-SE" dirty="0">
              <a:solidFill>
                <a:srgbClr val="000000"/>
              </a:solidFill>
              <a:latin typeface="Calibri" panose="020F0502020204030204"/>
              <a:ea typeface="Calibri" panose="020F0502020204030204" pitchFamily="34" charset="0"/>
              <a:cs typeface="Arial" panose="020B0604020202020204" pitchFamily="34" charset="0"/>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endParaRPr lang="sv-SE" b="1" u="sng" dirty="0">
              <a:solidFill>
                <a:srgbClr val="000000"/>
              </a:solidFill>
              <a:latin typeface="Calibri" panose="020F0502020204030204"/>
              <a:ea typeface="Calibri" panose="020F0502020204030204" pitchFamily="34" charset="0"/>
              <a:cs typeface="Arial" panose="020B0604020202020204" pitchFamily="34" charset="0"/>
            </a:endParaRPr>
          </a:p>
          <a:p>
            <a:endParaRPr lang="sv-SE" dirty="0"/>
          </a:p>
        </p:txBody>
      </p:sp>
      <p:sp>
        <p:nvSpPr>
          <p:cNvPr id="3" name="textruta 2">
            <a:extLst>
              <a:ext uri="{FF2B5EF4-FFF2-40B4-BE49-F238E27FC236}">
                <a16:creationId xmlns:a16="http://schemas.microsoft.com/office/drawing/2014/main" id="{191FE44D-7E5C-2CFE-18E3-AAA79D293B54}"/>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191955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 uri="{C183D7F6-B498-43B3-948B-1728B52AA6E4}">
                <adec:decorative xmlns:adec="http://schemas.microsoft.com/office/drawing/2017/decorative" val="1"/>
              </a:ext>
            </a:extLst>
          </p:cNvPr>
          <p:cNvSpPr/>
          <p:nvPr/>
        </p:nvSpPr>
        <p:spPr>
          <a:xfrm>
            <a:off x="676140" y="1893194"/>
            <a:ext cx="4629955"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 uri="{C183D7F6-B498-43B3-948B-1728B52AA6E4}">
                <adec:decorative xmlns:adec="http://schemas.microsoft.com/office/drawing/2017/decorative" val="1"/>
              </a:ext>
            </a:extLst>
          </p:cNvPr>
          <p:cNvSpPr/>
          <p:nvPr/>
        </p:nvSpPr>
        <p:spPr>
          <a:xfrm>
            <a:off x="6166833" y="1893195"/>
            <a:ext cx="4629955"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ctangle 3">
            <a:extLst>
              <a:ext uri="{FF2B5EF4-FFF2-40B4-BE49-F238E27FC236}">
                <a16:creationId xmlns:a16="http://schemas.microsoft.com/office/drawing/2014/main" id="{192294DC-EDDC-088C-CA57-4CB8B193015A}"/>
              </a:ext>
            </a:extLst>
          </p:cNvPr>
          <p:cNvSpPr/>
          <p:nvPr/>
        </p:nvSpPr>
        <p:spPr>
          <a:xfrm>
            <a:off x="650343" y="5754468"/>
            <a:ext cx="9651337" cy="810719"/>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Fyll i huvudsakliga anledningar till att vårdförloppet är framtaget i de två textrutorna. Det kan exempelvis gälla befintliga ojämlikheter eller patientupplevda utmaningar med mera. I konsekvensbeskrivningen brukar det finnas exempel att använda. </a:t>
            </a:r>
          </a:p>
        </p:txBody>
      </p:sp>
      <p:sp>
        <p:nvSpPr>
          <p:cNvPr id="19" name="textruta 18">
            <a:extLst>
              <a:ext uri="{FF2B5EF4-FFF2-40B4-BE49-F238E27FC236}">
                <a16:creationId xmlns:a16="http://schemas.microsoft.com/office/drawing/2014/main" id="{39EBF600-0776-66AA-B388-71EBE28BCB10}"/>
              </a:ext>
            </a:extLst>
          </p:cNvPr>
          <p:cNvSpPr txBox="1">
            <a:spLocks/>
          </p:cNvSpPr>
          <p:nvPr/>
        </p:nvSpPr>
        <p:spPr>
          <a:xfrm>
            <a:off x="834196" y="2007794"/>
            <a:ext cx="4420384" cy="3553251"/>
          </a:xfrm>
          <a:prstGeom prst="rect">
            <a:avLst/>
          </a:prstGeom>
          <a:noFill/>
        </p:spPr>
        <p:txBody>
          <a:bodyPr wrap="square" rtlCol="0">
            <a:noAutofit/>
          </a:bodyPr>
          <a:lstStyle/>
          <a:p>
            <a:pPr marL="285750" indent="-285750">
              <a:buFont typeface="Arial" panose="020B0604020202020204" pitchFamily="34" charset="0"/>
              <a:buChar char="•"/>
            </a:pPr>
            <a:r>
              <a:rPr lang="sv-SE" dirty="0" err="1"/>
              <a:t>Xxx</a:t>
            </a:r>
            <a:endParaRPr lang="sv-SE" dirty="0"/>
          </a:p>
          <a:p>
            <a:pPr marL="285750" indent="-285750">
              <a:buFont typeface="Arial" panose="020B0604020202020204" pitchFamily="34" charset="0"/>
              <a:buChar char="•"/>
            </a:pPr>
            <a:r>
              <a:rPr lang="sv-SE" dirty="0" err="1"/>
              <a:t>Xxx</a:t>
            </a:r>
            <a:endParaRPr lang="sv-SE" dirty="0"/>
          </a:p>
        </p:txBody>
      </p:sp>
      <p:sp>
        <p:nvSpPr>
          <p:cNvPr id="20" name="textruta 19">
            <a:extLst>
              <a:ext uri="{FF2B5EF4-FFF2-40B4-BE49-F238E27FC236}">
                <a16:creationId xmlns:a16="http://schemas.microsoft.com/office/drawing/2014/main" id="{DD642DE5-24AA-7956-293F-346851BA1CC8}"/>
              </a:ext>
            </a:extLst>
          </p:cNvPr>
          <p:cNvSpPr txBox="1"/>
          <p:nvPr/>
        </p:nvSpPr>
        <p:spPr>
          <a:xfrm>
            <a:off x="6312010" y="2007794"/>
            <a:ext cx="4403213" cy="3451861"/>
          </a:xfrm>
          <a:prstGeom prst="rect">
            <a:avLst/>
          </a:prstGeom>
          <a:noFill/>
        </p:spPr>
        <p:txBody>
          <a:bodyPr wrap="square" rtlCol="0">
            <a:noAutofit/>
          </a:bodyPr>
          <a:lstStyle/>
          <a:p>
            <a:pPr marL="285750" indent="-285750">
              <a:buFont typeface="Arial" panose="020B0604020202020204" pitchFamily="34" charset="0"/>
              <a:buChar char="•"/>
            </a:pPr>
            <a:r>
              <a:rPr lang="sv-SE" dirty="0" err="1"/>
              <a:t>Xxx</a:t>
            </a:r>
            <a:endParaRPr lang="sv-SE" dirty="0"/>
          </a:p>
          <a:p>
            <a:pPr marL="285750" indent="-285750">
              <a:buFont typeface="Arial" panose="020B0604020202020204" pitchFamily="34" charset="0"/>
              <a:buChar char="•"/>
            </a:pPr>
            <a:r>
              <a:rPr lang="sv-SE" dirty="0" err="1"/>
              <a:t>Xxx</a:t>
            </a:r>
            <a:endParaRPr lang="sv-SE" dirty="0"/>
          </a:p>
        </p:txBody>
      </p:sp>
      <p:sp>
        <p:nvSpPr>
          <p:cNvPr id="3" name="textruta 2">
            <a:extLst>
              <a:ext uri="{FF2B5EF4-FFF2-40B4-BE49-F238E27FC236}">
                <a16:creationId xmlns:a16="http://schemas.microsoft.com/office/drawing/2014/main" id="{8A4B508A-22D7-3673-8982-27A92F169B05}"/>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179788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616841"/>
            <a:ext cx="4165149" cy="609793"/>
          </a:xfrm>
        </p:spPr>
        <p:txBody>
          <a:bodyPr/>
          <a:lstStyle/>
          <a:p>
            <a:r>
              <a:rPr lang="sv-SE" dirty="0"/>
              <a:t>Nationell variation</a:t>
            </a:r>
          </a:p>
        </p:txBody>
      </p:sp>
      <p:sp>
        <p:nvSpPr>
          <p:cNvPr id="3" name="Rectangle 2">
            <a:extLst>
              <a:ext uri="{FF2B5EF4-FFF2-40B4-BE49-F238E27FC236}">
                <a16:creationId xmlns:a16="http://schemas.microsoft.com/office/drawing/2014/main" id="{4559A18B-348D-3D12-37CF-5B614A0DD3A6}"/>
              </a:ext>
            </a:extLst>
          </p:cNvPr>
          <p:cNvSpPr/>
          <p:nvPr/>
        </p:nvSpPr>
        <p:spPr>
          <a:xfrm>
            <a:off x="5560742" y="446591"/>
            <a:ext cx="3100300" cy="802772"/>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AutoNum type="arabicPeriod"/>
            </a:pPr>
            <a:r>
              <a:rPr lang="sv-SE" sz="1200" dirty="0">
                <a:solidFill>
                  <a:schemeClr val="tx1"/>
                </a:solidFill>
              </a:rPr>
              <a:t>Lyft fram i punktform eller graf exempel på skillnader i landet om information finns. </a:t>
            </a:r>
          </a:p>
        </p:txBody>
      </p:sp>
      <p:sp>
        <p:nvSpPr>
          <p:cNvPr id="5" name="Platshållare för text 4"/>
          <p:cNvSpPr>
            <a:spLocks noGrp="1"/>
          </p:cNvSpPr>
          <p:nvPr>
            <p:ph type="body" sz="quarter" idx="10"/>
          </p:nvPr>
        </p:nvSpPr>
        <p:spPr>
          <a:xfrm>
            <a:off x="989013" y="1422400"/>
            <a:ext cx="7672029" cy="4186238"/>
          </a:xfrm>
          <a:solidFill>
            <a:schemeClr val="bg1"/>
          </a:solidFill>
          <a:ln>
            <a:noFill/>
          </a:ln>
          <a:effectLst/>
        </p:spPr>
        <p:txBody>
          <a:bodyPr tIns="90000">
            <a:noAutofit/>
          </a:bodyPr>
          <a:lstStyle/>
          <a:p>
            <a:pPr marL="342900" lvl="0" indent="-342900">
              <a:lnSpc>
                <a:spcPct val="100000"/>
              </a:lnSpc>
              <a:spcBef>
                <a:spcPts val="600"/>
              </a:spcBef>
              <a:buFont typeface="Arial" panose="020B0604020202020204" pitchFamily="34" charset="0"/>
              <a:buChar char="•"/>
              <a:defRPr/>
            </a:pPr>
            <a:r>
              <a:rPr lang="sv-SE" dirty="0" err="1">
                <a:solidFill>
                  <a:srgbClr val="000000"/>
                </a:solidFill>
                <a:ea typeface="Calibri" panose="020F0502020204030204" pitchFamily="34" charset="0"/>
                <a:cs typeface="Arial" panose="020B0604020202020204" pitchFamily="34" charset="0"/>
              </a:rPr>
              <a:t>Xxx</a:t>
            </a: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sv-SE" dirty="0" err="1">
                <a:solidFill>
                  <a:srgbClr val="000000"/>
                </a:solidFill>
                <a:ea typeface="Calibri" panose="020F0502020204030204" pitchFamily="34" charset="0"/>
                <a:cs typeface="Arial" panose="020B0604020202020204" pitchFamily="34" charset="0"/>
              </a:rPr>
              <a:t>Xxx</a:t>
            </a:r>
            <a:endParaRPr lang="sv-SE" dirty="0">
              <a:solidFill>
                <a:srgbClr val="000000"/>
              </a:solidFill>
              <a:ea typeface="Calibri" panose="020F0502020204030204" pitchFamily="34" charset="0"/>
              <a:cs typeface="Arial" panose="020B0604020202020204" pitchFamily="34" charset="0"/>
            </a:endParaRPr>
          </a:p>
        </p:txBody>
      </p:sp>
      <p:sp>
        <p:nvSpPr>
          <p:cNvPr id="6" name="textruta 5"/>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pic>
        <p:nvPicPr>
          <p:cNvPr id="7" name="Bildobjekt 6">
            <a:extLst>
              <a:ext uri="{FF2B5EF4-FFF2-40B4-BE49-F238E27FC236}">
                <a16:creationId xmlns:a16="http://schemas.microsoft.com/office/drawing/2014/main" id="{21E63F1D-74B8-5546-EACF-80CB75DEB0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131074" y="627532"/>
            <a:ext cx="2368580" cy="5601372"/>
          </a:xfrm>
          <a:prstGeom prst="rect">
            <a:avLst/>
          </a:prstGeom>
        </p:spPr>
      </p:pic>
    </p:spTree>
    <p:extLst>
      <p:ext uri="{BB962C8B-B14F-4D97-AF65-F5344CB8AC3E}">
        <p14:creationId xmlns:p14="http://schemas.microsoft.com/office/powerpoint/2010/main" val="185936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27906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0" name="Platshållare för bild 11">
            <a:extLst>
              <a:ext uri="{FF2B5EF4-FFF2-40B4-BE49-F238E27FC236}">
                <a16:creationId xmlns:a16="http://schemas.microsoft.com/office/drawing/2014/main" id="{5852291C-25C4-8F7C-47FC-89CBDED71836}"/>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t>Vårdförloppet lägger tonvikt på</a:t>
            </a:r>
          </a:p>
        </p:txBody>
      </p:sp>
      <p:sp>
        <p:nvSpPr>
          <p:cNvPr id="5" name="Rectangle 4">
            <a:extLst>
              <a:ext uri="{FF2B5EF4-FFF2-40B4-BE49-F238E27FC236}">
                <a16:creationId xmlns:a16="http://schemas.microsoft.com/office/drawing/2014/main" id="{C302C3DB-9194-BF8B-19B8-929BD0819F92}"/>
              </a:ext>
            </a:extLst>
          </p:cNvPr>
          <p:cNvSpPr/>
          <p:nvPr/>
        </p:nvSpPr>
        <p:spPr>
          <a:xfrm>
            <a:off x="133564" y="199623"/>
            <a:ext cx="3389151" cy="1538298"/>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1200" dirty="0">
                <a:solidFill>
                  <a:schemeClr val="tx1"/>
                </a:solidFill>
              </a:rPr>
              <a:t>Beskriv de viktigaste förändringarna vårdförloppet avser åstadkomma – inte det som redan görs utan det som ni särskilt vill lyfta fram. C:a 3 – 4 aspekter. Försök att ge konkreta och framåtblickande exempel.</a:t>
            </a:r>
          </a:p>
        </p:txBody>
      </p:sp>
      <p:sp>
        <p:nvSpPr>
          <p:cNvPr id="3" name="Rectangle 2">
            <a:extLst>
              <a:ext uri="{FF2B5EF4-FFF2-40B4-BE49-F238E27FC236}">
                <a16:creationId xmlns:a16="http://schemas.microsoft.com/office/drawing/2014/main" id="{553E32D5-2B68-4BB5-98D0-1D5EBE620135}"/>
              </a:ext>
            </a:extLst>
          </p:cNvPr>
          <p:cNvSpPr/>
          <p:nvPr/>
        </p:nvSpPr>
        <p:spPr>
          <a:xfrm>
            <a:off x="4024648" y="1711937"/>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err="1">
                <a:solidFill>
                  <a:srgbClr val="000000"/>
                </a:solidFill>
                <a:latin typeface="Calibri" panose="020F0502020204030204"/>
                <a:ea typeface="Calibri" panose="020F0502020204030204" pitchFamily="34" charset="0"/>
                <a:cs typeface="Arial" panose="020B0604020202020204" pitchFamily="34" charset="0"/>
              </a:rPr>
              <a:t>Xxx</a:t>
            </a: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400" dirty="0" err="1">
                <a:solidFill>
                  <a:srgbClr val="000000"/>
                </a:solidFill>
                <a:latin typeface="Calibri" panose="020F0502020204030204"/>
                <a:ea typeface="Calibri" panose="020F0502020204030204" pitchFamily="34" charset="0"/>
                <a:cs typeface="Arial" panose="020B0604020202020204" pitchFamily="34" charset="0"/>
              </a:rPr>
              <a:t>Xxx</a:t>
            </a: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400" dirty="0" err="1">
                <a:solidFill>
                  <a:srgbClr val="000000"/>
                </a:solidFill>
                <a:latin typeface="Calibri" panose="020F0502020204030204"/>
                <a:ea typeface="Calibri" panose="020F0502020204030204" pitchFamily="34" charset="0"/>
                <a:cs typeface="Arial" panose="020B0604020202020204" pitchFamily="34" charset="0"/>
              </a:rPr>
              <a:t>Xxx</a:t>
            </a: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2" name="textruta 1">
            <a:extLst>
              <a:ext uri="{FF2B5EF4-FFF2-40B4-BE49-F238E27FC236}">
                <a16:creationId xmlns:a16="http://schemas.microsoft.com/office/drawing/2014/main" id="{ECF84DAF-8D95-9110-E17E-E5F75E1A7F92}"/>
              </a:ext>
              <a:ext uri="{C183D7F6-B498-43B3-948B-1728B52AA6E4}">
                <adec:decorative xmlns:adec="http://schemas.microsoft.com/office/drawing/2017/decorative" val="0"/>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Namn vårdförlopp</a:t>
            </a:r>
          </a:p>
        </p:txBody>
      </p:sp>
    </p:spTree>
    <p:extLst>
      <p:ext uri="{BB962C8B-B14F-4D97-AF65-F5344CB8AC3E}">
        <p14:creationId xmlns:p14="http://schemas.microsoft.com/office/powerpoint/2010/main" val="1919662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27A1F872-C2BB-4BFB-B788-C3FA69741267}" vid="{3D0AE08D-5CA3-4E63-A6C3-441A6B8E4EF7}"/>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27A1F872-C2BB-4BFB-B788-C3FA69741267}" vid="{C46506DA-89EB-4E4D-9DE2-D3FCC317C1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B9E7B-C758-4FCE-B64B-53CDE07E7525}">
  <ds:schemaRefs>
    <ds:schemaRef ds:uri="http://schemas.microsoft.com/sharepoint/v3/contenttype/forms"/>
  </ds:schemaRefs>
</ds:datastoreItem>
</file>

<file path=customXml/itemProps2.xml><?xml version="1.0" encoding="utf-8"?>
<ds:datastoreItem xmlns:ds="http://schemas.openxmlformats.org/officeDocument/2006/customXml" ds:itemID="{74838263-E1C9-4E5B-82EB-4EFA5F423BC8}">
  <ds:schemaRefs>
    <ds:schemaRef ds:uri="91a51955-e0f2-46a1-a4fe-2819e2857af0"/>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6FF3AA6D-41C9-4BD7-96F9-05BD668C3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Tema_sveriges_regioner_i_samverkan</Template>
  <TotalTime>239</TotalTime>
  <Words>1238</Words>
  <Application>Microsoft Office PowerPoint</Application>
  <PresentationFormat>Bredbild</PresentationFormat>
  <Paragraphs>185</Paragraphs>
  <Slides>22</Slides>
  <Notes>5</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22</vt:i4>
      </vt:variant>
    </vt:vector>
  </HeadingPairs>
  <TitlesOfParts>
    <vt:vector size="28" baseType="lpstr">
      <vt:lpstr>Arial</vt:lpstr>
      <vt:lpstr>Calibri</vt:lpstr>
      <vt:lpstr>Calibri Light</vt:lpstr>
      <vt:lpstr>Tema_sveriges_regioner_i_samverkan</vt:lpstr>
      <vt:lpstr>1_Tema_sveriges_regioner_i_samverkan</vt:lpstr>
      <vt:lpstr>think-cell Slide</vt:lpstr>
      <vt:lpstr>Instruktioner [denna sida tas bort innan publicering]</vt:lpstr>
      <vt:lpstr>Personcentrerat och sammanhållet vårdförlopp för xxx</vt:lpstr>
      <vt:lpstr>Syftet med personcentrerade och sammanhållna vårdförlopp </vt:lpstr>
      <vt:lpstr>Regionerna i samverkan</vt:lpstr>
      <vt:lpstr>Om [hälsotillståndet]</vt:lpstr>
      <vt:lpstr>Vårdförloppets omfattning och huvudsakliga åtgärder</vt:lpstr>
      <vt:lpstr>Varför ett vårdförlopp? Huvudsakliga anledningar</vt:lpstr>
      <vt:lpstr>Nationell variation</vt:lpstr>
      <vt:lpstr>Vårdförloppet lägger tonvikt på</vt:lpstr>
      <vt:lpstr>Vårdförloppets mål</vt:lpstr>
      <vt:lpstr>Nulägesbeskrivning ur ett patientperspektiv</vt:lpstr>
      <vt:lpstr>Personcentrering och patientkontrakt</vt:lpstr>
      <vt:lpstr>Vårdförloppet utgår från tillförlitliga och aktuella kunskapsstöd och baseras på bästa tillgängliga kunskap</vt:lpstr>
      <vt:lpstr>Vårdförloppet innehåller flödesschema och åtgärder</vt:lpstr>
      <vt:lpstr>Vad kommer att följas upp (urval)</vt:lpstr>
      <vt:lpstr>Vad blir konsekvenserna?</vt:lpstr>
      <vt:lpstr>Personcentrerat och sammanhållet vårdförlopp för xxx</vt:lpstr>
      <vt:lpstr>Deltagare</vt:lpstr>
      <vt:lpstr>Mer information och stöd</vt:lpstr>
      <vt:lpstr>Följande två bilder är tänkta att användas som underlag och inspiration för diskussion och dialog.</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Dalne Cajsa</dc:creator>
  <cp:lastModifiedBy>Björk Staffan</cp:lastModifiedBy>
  <cp:revision>21</cp:revision>
  <dcterms:created xsi:type="dcterms:W3CDTF">2023-11-27T09:18:51Z</dcterms:created>
  <dcterms:modified xsi:type="dcterms:W3CDTF">2023-12-20T13:50:27Z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