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554_8C4B197F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64" r:id="rId2"/>
    <p:sldId id="1364" r:id="rId3"/>
    <p:sldId id="413" r:id="rId4"/>
    <p:sldId id="257" r:id="rId5"/>
    <p:sldId id="1193" r:id="rId6"/>
    <p:sldId id="410" r:id="rId7"/>
    <p:sldId id="423" r:id="rId8"/>
    <p:sldId id="416" r:id="rId9"/>
    <p:sldId id="426" r:id="rId10"/>
    <p:sldId id="428" r:id="rId11"/>
    <p:sldId id="414" r:id="rId12"/>
    <p:sldId id="1358" r:id="rId13"/>
    <p:sldId id="427" r:id="rId14"/>
    <p:sldId id="432" r:id="rId15"/>
    <p:sldId id="429" r:id="rId16"/>
    <p:sldId id="1359" r:id="rId17"/>
    <p:sldId id="418" r:id="rId18"/>
    <p:sldId id="421" r:id="rId19"/>
    <p:sldId id="1361" r:id="rId20"/>
    <p:sldId id="412" r:id="rId21"/>
    <p:sldId id="434" r:id="rId22"/>
    <p:sldId id="1363" r:id="rId23"/>
    <p:sldId id="266" r:id="rId24"/>
    <p:sldId id="1357" r:id="rId25"/>
    <p:sldId id="408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07E22F-43B7-972E-797F-31E01C912D29}" name="Malin Andre" initials="MA" userId="97926720c71663ba" providerId="Windows Live"/>
  <p188:author id="{115F8AE4-1488-2A94-355D-62E29D76BB77}" name="Eva Arvidsson" initials="EA" userId="7333c1f694b77d5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Ramström" initials="HR" lastIdx="4" clrIdx="0">
    <p:extLst>
      <p:ext uri="{19B8F6BF-5375-455C-9EA6-DF929625EA0E}">
        <p15:presenceInfo xmlns:p15="http://schemas.microsoft.com/office/powerpoint/2012/main" userId="S::helena.ramstrom@sll.se::71b9ed1c-3c4e-4bb8-9bb7-6dd274a01b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58D"/>
    <a:srgbClr val="7997AE"/>
    <a:srgbClr val="3B5B7A"/>
    <a:srgbClr val="E5A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80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1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5"/>
    </p:cViewPr>
  </p:sorterViewPr>
  <p:notesViewPr>
    <p:cSldViewPr snapToGrid="0" snapToObjects="1">
      <p:cViewPr>
        <p:scale>
          <a:sx n="90" d="100"/>
          <a:sy n="90" d="100"/>
        </p:scale>
        <p:origin x="1854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omments/modernComment_554_8C4B197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1DDD277-9C89-46BA-9FE9-5F0082DF8367}" authorId="{115F8AE4-1488-2A94-355D-62E29D76BB77}" created="2024-01-07T13:03:50.8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53731967" sldId="1364"/>
      <ac:spMk id="2" creationId="{05770664-61FD-1BB7-18FD-E0B1D5D48E45}"/>
      <ac:txMk cp="16">
        <ac:context len="17" hash="2604224587"/>
      </ac:txMk>
    </ac:txMkLst>
    <p188:pos x="9759462" y="181952"/>
    <p188:txBody>
      <a:bodyPr/>
      <a:lstStyle/>
      <a:p>
        <a:r>
          <a:rPr lang="sv-SE"/>
          <a:t>Ska FoKus stå med?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D4CCE-3C07-C045-8CBD-F4646C5FF5DC}" type="datetimeFigureOut">
              <a:rPr lang="sv-SE" smtClean="0"/>
              <a:t>2024-01-07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51BFD-5D7D-7242-8400-9D53345A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3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642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442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779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80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49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2893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017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153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176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081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803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6894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797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879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40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619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832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976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32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915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489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9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2024-01-07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AFE77D5-E6A8-5349-801B-9C0BC74F5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</p:spTree>
    <p:extLst>
      <p:ext uri="{BB962C8B-B14F-4D97-AF65-F5344CB8AC3E}">
        <p14:creationId xmlns:p14="http://schemas.microsoft.com/office/powerpoint/2010/main" val="230005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2024-01-07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BDAC5BC-2A0F-E04C-B66D-CDD5B88B7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7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35267-D6CF-AF4B-A67D-0DF86F8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5D44-2B9E-284A-B2A0-063057A0E642}" type="datetime1">
              <a:rPr lang="sv-SE" smtClean="0"/>
              <a:t>2024-01-07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812A69-D3A9-464E-B9BA-3DC8AFD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ECF44-5D25-7045-96B3-0F7A274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E0F5E09-DE4F-594B-A169-4119F31C45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841248"/>
            <a:ext cx="7200000" cy="1157611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Platshållare för innehåll 12">
            <a:extLst>
              <a:ext uri="{FF2B5EF4-FFF2-40B4-BE49-F238E27FC236}">
                <a16:creationId xmlns:a16="http://schemas.microsoft.com/office/drawing/2014/main" id="{F80C3969-9B0D-7A44-89F5-676396719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96344" y="2121408"/>
            <a:ext cx="7199312" cy="3822192"/>
          </a:xfrm>
        </p:spPr>
        <p:txBody>
          <a:bodyPr/>
          <a:lstStyle>
            <a:lvl1pPr marL="252000" indent="-2520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F09CEEA-847C-2043-A4F1-7B9932ACD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1E-4B9C-BD48-83ED-687125A0AAC2}" type="datetime1">
              <a:rPr lang="sv-SE" smtClean="0"/>
              <a:t>2024-01-07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73ED106-44D1-F449-80BC-68E0126F01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2905" y="902208"/>
            <a:ext cx="4140001" cy="90562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99AEC935-79E3-2843-94CD-615F5137769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2905" y="902207"/>
            <a:ext cx="4140000" cy="90966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608DC353-D64A-9D49-8B6E-DFAE9749D67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205318DB-871B-1E42-8F2A-0A02A56687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3FEF5E-474F-A940-9A55-DBD8F289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227-0980-2342-BDA6-5F46F300C73E}" type="datetime1">
              <a:rPr lang="sv-SE" smtClean="0"/>
              <a:t>2024-01-07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0011" y="0"/>
            <a:ext cx="6091989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82744ED-6FA4-E54E-B65A-8A9358E5D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3053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8BC15B31-3089-B549-AE64-95F41A88CFA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03053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78184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1"/>
            <a:ext cx="6096000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2EEAD-AAEB-B84E-B58A-75801BA94065}" type="datetime1">
              <a:rPr lang="sv-SE" smtClean="0"/>
              <a:t>2024-01-07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A7611ABB-245A-1445-9549-18C63A8A97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74669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F3881505-801A-CF46-9A03-4C38C97D7D9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074669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0522CC-FB96-C64D-BFBE-B04A035F5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2024-01-07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6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2024-01-07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9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B9A45-442A-4D28-80F7-7BAE1E66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2ABF0-5580-4533-AC69-224469CF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9F3BEF-E119-4437-A87B-9446499A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C2D5-E227-42E4-9137-B94FAC3129C0}" type="datetimeFigureOut">
              <a:rPr lang="sv-SE" smtClean="0"/>
              <a:t>2024-01-07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FFCCC0-2B05-424C-9B36-3FD2DE1A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9781FA-7FD9-4D67-B0E3-E2BB7E78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903-3C0E-4787-AE3B-58354EE63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48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5065FE-EF68-B143-BB95-E412486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E2A5BD-7E68-D841-B1F1-6A7043D92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07796-DCBE-6E4F-B796-61D6AF921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9576" y="6485426"/>
            <a:ext cx="1045464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6920204-227C-CE45-A747-B8F9D59A1873}" type="datetime1">
              <a:rPr lang="sv-SE" smtClean="0"/>
              <a:t>2024-01-07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77C0EA-6AAF-4C47-929A-2EBF2DDC5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0" y="6485426"/>
            <a:ext cx="3017520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EB3BD-C2FB-AE41-A0C9-A72BE3544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1432" y="6484709"/>
            <a:ext cx="667512" cy="12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047A1EB-4259-3348-BF98-567C98640325}"/>
              </a:ext>
            </a:extLst>
          </p:cNvPr>
          <p:cNvSpPr/>
          <p:nvPr userDrawn="1"/>
        </p:nvSpPr>
        <p:spPr>
          <a:xfrm>
            <a:off x="0" y="6638693"/>
            <a:ext cx="1219200" cy="226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BC8234-AF03-A348-8C21-686FCA070924}"/>
              </a:ext>
            </a:extLst>
          </p:cNvPr>
          <p:cNvSpPr/>
          <p:nvPr userDrawn="1"/>
        </p:nvSpPr>
        <p:spPr>
          <a:xfrm>
            <a:off x="1219200" y="6638693"/>
            <a:ext cx="1219200" cy="2262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D9ACE6-DBA7-F746-B736-E9B38199DF26}"/>
              </a:ext>
            </a:extLst>
          </p:cNvPr>
          <p:cNvSpPr/>
          <p:nvPr userDrawn="1"/>
        </p:nvSpPr>
        <p:spPr>
          <a:xfrm>
            <a:off x="2438400" y="6638693"/>
            <a:ext cx="1219200" cy="226210"/>
          </a:xfrm>
          <a:prstGeom prst="rect">
            <a:avLst/>
          </a:prstGeom>
          <a:solidFill>
            <a:srgbClr val="E5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6B70056-09D5-E749-BB35-E2AB4E14DA16}"/>
              </a:ext>
            </a:extLst>
          </p:cNvPr>
          <p:cNvSpPr/>
          <p:nvPr userDrawn="1"/>
        </p:nvSpPr>
        <p:spPr>
          <a:xfrm>
            <a:off x="3657600" y="6638693"/>
            <a:ext cx="1219200" cy="226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47EF725-4AD2-2D4F-B8CC-9A900B860997}"/>
              </a:ext>
            </a:extLst>
          </p:cNvPr>
          <p:cNvSpPr/>
          <p:nvPr userDrawn="1"/>
        </p:nvSpPr>
        <p:spPr>
          <a:xfrm>
            <a:off x="4876800" y="6638693"/>
            <a:ext cx="1219200" cy="226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B9F80AA-58CF-034F-960D-EB72AC9BAD82}"/>
              </a:ext>
            </a:extLst>
          </p:cNvPr>
          <p:cNvSpPr/>
          <p:nvPr userDrawn="1"/>
        </p:nvSpPr>
        <p:spPr>
          <a:xfrm>
            <a:off x="6096000" y="6638693"/>
            <a:ext cx="1219200" cy="226210"/>
          </a:xfrm>
          <a:prstGeom prst="rect">
            <a:avLst/>
          </a:prstGeom>
          <a:solidFill>
            <a:srgbClr val="3B5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F92766-98A8-6845-816E-FCA4DC797E11}"/>
              </a:ext>
            </a:extLst>
          </p:cNvPr>
          <p:cNvSpPr/>
          <p:nvPr userDrawn="1"/>
        </p:nvSpPr>
        <p:spPr>
          <a:xfrm>
            <a:off x="7315200" y="6638693"/>
            <a:ext cx="1219200" cy="226210"/>
          </a:xfrm>
          <a:prstGeom prst="rect">
            <a:avLst/>
          </a:prstGeom>
          <a:solidFill>
            <a:srgbClr val="799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D28C89A-ABD1-4645-A3E2-7B29609D3F1B}"/>
              </a:ext>
            </a:extLst>
          </p:cNvPr>
          <p:cNvSpPr/>
          <p:nvPr userDrawn="1"/>
        </p:nvSpPr>
        <p:spPr>
          <a:xfrm>
            <a:off x="8534400" y="6638693"/>
            <a:ext cx="1219200" cy="226210"/>
          </a:xfrm>
          <a:prstGeom prst="rect">
            <a:avLst/>
          </a:prstGeom>
          <a:solidFill>
            <a:srgbClr val="5D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96A6E6-62BC-E347-9161-363D5F21487B}"/>
              </a:ext>
            </a:extLst>
          </p:cNvPr>
          <p:cNvSpPr/>
          <p:nvPr userDrawn="1"/>
        </p:nvSpPr>
        <p:spPr>
          <a:xfrm>
            <a:off x="9753600" y="6638693"/>
            <a:ext cx="1219200" cy="2262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F02FAA5-5874-784C-A133-E59B01CEA654}"/>
              </a:ext>
            </a:extLst>
          </p:cNvPr>
          <p:cNvSpPr/>
          <p:nvPr userDrawn="1"/>
        </p:nvSpPr>
        <p:spPr>
          <a:xfrm>
            <a:off x="10972800" y="6638693"/>
            <a:ext cx="1219200" cy="2262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92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3" r:id="rId4"/>
    <p:sldLayoutId id="2147483663" r:id="rId5"/>
    <p:sldLayoutId id="2147483665" r:id="rId6"/>
    <p:sldLayoutId id="2147483655" r:id="rId7"/>
    <p:sldLayoutId id="2147483667" r:id="rId8"/>
    <p:sldLayoutId id="2147483668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alstyrelsen.se/globalassets/sharepoint-dokument/artikelkatalog/nationella-riktlinjer/2021-4-7339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u.se/sv/pressmeddelanden/tidigare-pressmeddelanden/pressmeddelande-2005/angest-fler-borde-snabbt-fa-ratt-hjalp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ocialstyrelsen.se/globalassets/sharepoint-dokument/artikelkatalog/nationella-riktlinjer/2021-4-7339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alstyrelsen.se/globalassets/sharepoint-dokument/artikelkatalog/nationella-riktlinjer/2021-4-7339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554_8C4B197F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r.se/primarvardskvalite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primarvardskvalitet/anvandningprimarvardskvalitet/vardcentralochrehab/fokusettsattattlaraochutveckla/fokusdel3larkannaeradata.58537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socialstyrelsen.se/globalassets/sharepoint-dokument/artikelkatalog/statistik/2021-3-7309.pdf" TargetMode="External"/><Relationship Id="rId4" Type="http://schemas.openxmlformats.org/officeDocument/2006/relationships/hyperlink" Target="https://www.socialstyrelsen.se/om-socialstyrelsen/pressrum/press/allt-fler-far-antidepressiva-lakemedel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u.se/sv/publikationer/skrifter-och-faktablad/behandling-av-depress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ocialstyrelsen.se/globalassets/sharepoint-dokument/artikelkatalog/nationella-riktlinjer/2021-4-733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49F4626-8B4D-314F-8337-4E202B56F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347" y="2291164"/>
            <a:ext cx="9042068" cy="1506566"/>
          </a:xfrm>
        </p:spPr>
        <p:txBody>
          <a:bodyPr/>
          <a:lstStyle/>
          <a:p>
            <a:r>
              <a:rPr lang="sv-SE" dirty="0" err="1"/>
              <a:t>FoKUS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Miljö och läkemedel</a:t>
            </a:r>
          </a:p>
        </p:txBody>
      </p:sp>
    </p:spTree>
    <p:extLst>
      <p:ext uri="{BB962C8B-B14F-4D97-AF65-F5344CB8AC3E}">
        <p14:creationId xmlns:p14="http://schemas.microsoft.com/office/powerpoint/2010/main" val="406930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030A4DF-90A9-4E69-99A3-EEE7E1E284EE}"/>
              </a:ext>
            </a:extLst>
          </p:cNvPr>
          <p:cNvSpPr/>
          <p:nvPr/>
        </p:nvSpPr>
        <p:spPr>
          <a:xfrm>
            <a:off x="0" y="0"/>
            <a:ext cx="12192000" cy="66329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A57626E-3D62-4551-BD91-0DA9AED82946}"/>
              </a:ext>
            </a:extLst>
          </p:cNvPr>
          <p:cNvSpPr txBox="1"/>
          <p:nvPr/>
        </p:nvSpPr>
        <p:spPr>
          <a:xfrm>
            <a:off x="612556" y="1630926"/>
            <a:ext cx="608542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uxna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sv-S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indrig till medelsvår 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egentlig depression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KBT (prioritet 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IPT (prioritet 3)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antidepressiva (prioritet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fysisk aktivitet (prioritet 6)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korttids-PDT (</a:t>
            </a:r>
            <a:r>
              <a:rPr lang="sv-SE" dirty="0">
                <a:latin typeface="Calibri" panose="020F0502020204030204" pitchFamily="34" charset="0"/>
                <a:cs typeface="Times New Roman" panose="02020603050405020304" pitchFamily="18" charset="0"/>
              </a:rPr>
              <a:t>prioritet 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libri" panose="020F0502020204030204" pitchFamily="34" charset="0"/>
                <a:cs typeface="Times New Roman" panose="02020603050405020304" pitchFamily="18" charset="0"/>
              </a:rPr>
              <a:t>Antidepressiva och KBT, IPT eller korttids-PDT som kombinationsbehandling (prioritet 7)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9EE282A-66EA-4495-8445-1EE4D4647BBE}"/>
              </a:ext>
            </a:extLst>
          </p:cNvPr>
          <p:cNvSpPr txBox="1"/>
          <p:nvPr/>
        </p:nvSpPr>
        <p:spPr>
          <a:xfrm>
            <a:off x="269656" y="890649"/>
            <a:ext cx="9024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Socialstyrelsens nationella riktlinjer för ångest och depression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8549C9-F9ED-4D0C-BB4A-FBCA00142B93}"/>
              </a:ext>
            </a:extLst>
          </p:cNvPr>
          <p:cNvSpPr txBox="1"/>
          <p:nvPr/>
        </p:nvSpPr>
        <p:spPr>
          <a:xfrm>
            <a:off x="4381500" y="6260214"/>
            <a:ext cx="754084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800"/>
            </a:lvl1pPr>
          </a:lstStyle>
          <a:p>
            <a:r>
              <a:rPr lang="sv-SE" sz="1050" dirty="0">
                <a:hlinkClick r:id="rId3"/>
              </a:rPr>
              <a:t>https://www.socialstyrelsen.se/globalassets/sharepoint-dokument/artikelkatalog/nationella-riktlinjer/2021-4-7339.pdf</a:t>
            </a:r>
            <a:endParaRPr lang="sv-SE" sz="1050" dirty="0"/>
          </a:p>
          <a:p>
            <a:endParaRPr lang="sv-SE" sz="1050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9431A326-08A2-424C-9E9F-81A21D3BB818}"/>
              </a:ext>
            </a:extLst>
          </p:cNvPr>
          <p:cNvSpPr txBox="1">
            <a:spLocks/>
          </p:cNvSpPr>
          <p:nvPr/>
        </p:nvSpPr>
        <p:spPr>
          <a:xfrm>
            <a:off x="269656" y="168545"/>
            <a:ext cx="11457524" cy="678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Depression, behandling, fördjupning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B8BB462-19AD-4BBC-BAD6-FBC2A71E0E02}"/>
              </a:ext>
            </a:extLst>
          </p:cNvPr>
          <p:cNvSpPr txBox="1"/>
          <p:nvPr/>
        </p:nvSpPr>
        <p:spPr>
          <a:xfrm>
            <a:off x="6301740" y="4592999"/>
            <a:ext cx="5346284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Prioritet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i Socialstyrelsens nationella riktlinjer grundar sig på sjukdomens svårighetsgrad, nyttan av en åtgärd och kostnadseffektiviteten. Dessutom räknar man in hur starka evidens det finns för åtgärden.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Prioritet 1 är högst, 10 är lägst.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23B4451-99B5-7941-1579-DF3FC03BD119}"/>
              </a:ext>
            </a:extLst>
          </p:cNvPr>
          <p:cNvSpPr txBox="1"/>
          <p:nvPr/>
        </p:nvSpPr>
        <p:spPr>
          <a:xfrm>
            <a:off x="5841475" y="1888585"/>
            <a:ext cx="487986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  <a:cs typeface="Times New Roman" panose="02020603050405020304" pitchFamily="18" charset="0"/>
              </a:rPr>
              <a:t>Svår 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egentlig depression </a:t>
            </a:r>
            <a:endParaRPr lang="sv-SE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libri" panose="020F0502020204030204" pitchFamily="34" charset="0"/>
                <a:cs typeface="Times New Roman" panose="02020603050405020304" pitchFamily="18" charset="0"/>
              </a:rPr>
              <a:t>ECT (prioritet 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libri" panose="020F0502020204030204" pitchFamily="34" charset="0"/>
                <a:cs typeface="Times New Roman" panose="02020603050405020304" pitchFamily="18" charset="0"/>
              </a:rPr>
              <a:t>Antidepressiva (prioritet 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libri" panose="020F0502020204030204" pitchFamily="34" charset="0"/>
                <a:cs typeface="Times New Roman" panose="02020603050405020304" pitchFamily="18" charset="0"/>
              </a:rPr>
              <a:t>Litium som tillägg till antidepressiva vid behandlingsresistens (prioritet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libri" panose="020F0502020204030204" pitchFamily="34" charset="0"/>
                <a:cs typeface="Times New Roman" panose="02020603050405020304" pitchFamily="18" charset="0"/>
              </a:rPr>
              <a:t>Antidepressiva och KBT eller IPT som kombinationsbehandling (prioritet 10)</a:t>
            </a:r>
            <a:endParaRPr lang="sv-SE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847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26" y="708974"/>
            <a:ext cx="10954128" cy="677866"/>
          </a:xfrm>
        </p:spPr>
        <p:txBody>
          <a:bodyPr/>
          <a:lstStyle/>
          <a:p>
            <a:r>
              <a:rPr lang="sv-SE" sz="40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Depression, indikatorer i </a:t>
            </a:r>
            <a:br>
              <a:rPr lang="sv-SE" sz="40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r>
              <a:rPr lang="sv-SE" sz="40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PrimärvårdsKvalitet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3972" y="1590851"/>
            <a:ext cx="4888608" cy="4707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Läkemedel</a:t>
            </a:r>
            <a:endParaRPr lang="sv-SE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Dep03: Andel patienter med nydiagnostiserad depression som behandlas med antidepressiva läkemedel</a:t>
            </a:r>
          </a:p>
          <a:p>
            <a:r>
              <a:rPr lang="sv-S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/Ån01: Andel patienter med SSRI som har registrerad evidensbaserad indikation</a:t>
            </a:r>
          </a:p>
          <a:p>
            <a:pPr marL="0" indent="0">
              <a:buNone/>
            </a:pPr>
            <a:r>
              <a:rPr lang="sv-SE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Psykologisk behandling</a:t>
            </a:r>
            <a:endParaRPr lang="sv-SE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Dep09: Andel patienter med nydiagnostiserad depression som fått psykologisk behandling</a:t>
            </a:r>
          </a:p>
          <a:p>
            <a:pPr marL="0" indent="0">
              <a:buNone/>
            </a:pPr>
            <a:r>
              <a:rPr lang="sv-SE" sz="16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Prioritering vid samsjuklighet</a:t>
            </a:r>
          </a:p>
          <a:p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Pr03L: Andel patienter som fått läkemedelsbehandling vid nydiagnostiserad depression och samsjuklighet</a:t>
            </a:r>
          </a:p>
          <a:p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Pr03P: Andel patienter som fått psykologisk behandling vid nydiagnostiserad depression och samsjuklighet</a:t>
            </a:r>
          </a:p>
          <a:p>
            <a:pPr marL="0" indent="0">
              <a:buNone/>
            </a:pPr>
            <a:endParaRPr lang="sv-SE" sz="1600" dirty="0">
              <a:effectLst/>
            </a:endParaRPr>
          </a:p>
          <a:p>
            <a:pPr marL="0" indent="0">
              <a:buNone/>
            </a:pPr>
            <a:endParaRPr lang="sv-SE" sz="16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163" indent="0">
              <a:buNone/>
            </a:pPr>
            <a:endParaRPr lang="sv-SE" sz="1600" dirty="0"/>
          </a:p>
          <a:p>
            <a:pPr marL="30163" indent="0">
              <a:buNone/>
            </a:pPr>
            <a:endParaRPr lang="sv-SE" sz="1600" dirty="0"/>
          </a:p>
          <a:p>
            <a:pPr marL="30163" indent="0">
              <a:buNone/>
            </a:pPr>
            <a:endParaRPr lang="sv-SE" sz="1600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F8E80B8-CC46-49E3-931F-5DEB2246ECEA}"/>
              </a:ext>
            </a:extLst>
          </p:cNvPr>
          <p:cNvSpPr txBox="1">
            <a:spLocks/>
          </p:cNvSpPr>
          <p:nvPr/>
        </p:nvSpPr>
        <p:spPr>
          <a:xfrm>
            <a:off x="6096000" y="1843004"/>
            <a:ext cx="5917808" cy="44529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Handledd träning</a:t>
            </a:r>
          </a:p>
          <a:p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Dep10/Dep12: Andel patienter med ny diagnos depression som fått handledd träning eller basal kroppskännedomsträning på vårdcentral /på </a:t>
            </a:r>
            <a:r>
              <a:rPr lang="sv-SE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rehabenhet</a:t>
            </a:r>
            <a:endParaRPr lang="sv-S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600" b="1" i="1" dirty="0">
                <a:latin typeface="Calibri"/>
                <a:cs typeface="Times New Roman"/>
              </a:rPr>
              <a:t>Levnadsvanor, Fysisk aktivitet</a:t>
            </a:r>
          </a:p>
          <a:p>
            <a:pPr marL="251460" indent="-251460"/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PVQ Levnadsvanor Le07Dep/</a:t>
            </a:r>
            <a:r>
              <a:rPr lang="sv-SE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Dep</a:t>
            </a:r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: Andel patienter med depression som fått rådgivning/</a:t>
            </a:r>
            <a:r>
              <a:rPr lang="sv-SE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FaR</a:t>
            </a:r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vid otillräcklig fysisk aktivitet</a:t>
            </a:r>
          </a:p>
          <a:p>
            <a:pPr marL="0" indent="0">
              <a:buNone/>
            </a:pPr>
            <a:r>
              <a:rPr lang="sv-SE" sz="1600" b="1" i="1" dirty="0">
                <a:latin typeface="Calibri"/>
                <a:cs typeface="Times New Roman"/>
              </a:rPr>
              <a:t>Levnadsvanor, </a:t>
            </a:r>
            <a:r>
              <a:rPr lang="sv-SE" sz="1600" b="1" i="1" dirty="0">
                <a:latin typeface="Calibri"/>
                <a:ea typeface="Calibri" panose="020F0502020204030204" pitchFamily="34" charset="0"/>
                <a:cs typeface="Times New Roman"/>
              </a:rPr>
              <a:t>Alkohol</a:t>
            </a:r>
            <a:endParaRPr lang="sv-SE" sz="1600" b="1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251460" indent="-251460"/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PVQ Levnadsvanor Le09Dep13: Andel patienter med depression som fått rådgivning vid riskbruk av alkohol </a:t>
            </a:r>
          </a:p>
          <a:p>
            <a:pPr marL="0" indent="0">
              <a:buNone/>
            </a:pPr>
            <a:endParaRPr lang="sv-SE" sz="16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30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355913"/>
            <a:ext cx="9137173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Depression – hur ser det ut hos oss?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3F7FEDD-DA41-4078-A91D-F89345D0F42B}"/>
              </a:ext>
            </a:extLst>
          </p:cNvPr>
          <p:cNvSpPr txBox="1"/>
          <p:nvPr/>
        </p:nvSpPr>
        <p:spPr>
          <a:xfrm>
            <a:off x="635873" y="2669975"/>
            <a:ext cx="10920254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Foundry Sans W01 Nrml"/>
              </a:rPr>
              <a:t>Hur stor andel av våra patienter med ny diagnos depression får samtalsbehandling? Hur många får läkemedelsbehandling?</a:t>
            </a:r>
            <a:br>
              <a:rPr lang="sv-SE" sz="2400" dirty="0">
                <a:solidFill>
                  <a:srgbClr val="000000"/>
                </a:solidFill>
                <a:latin typeface="Foundry Sans W01 Nrml"/>
              </a:rPr>
            </a:br>
            <a:r>
              <a:rPr lang="sv-SE" sz="2400" dirty="0">
                <a:solidFill>
                  <a:srgbClr val="000000"/>
                </a:solidFill>
                <a:latin typeface="Foundry Sans W01 Nrml"/>
              </a:rPr>
              <a:t>Skiljer det sig i olika åldersgrupper?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Foundry Sans W01 Nrml"/>
              </a:rPr>
              <a:t>Hur ser det ut om personerna har samsjuklighet? Är det annorlunda för dessa än för hela gruppen med ny diagnos depression?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Foundry Sans W01 Nrml"/>
              </a:rPr>
              <a:t>Hur stor andel av dem som har SSRI har en evidensbaserad indikation?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Foundry Sans W01 Nrml"/>
              </a:rPr>
              <a:t>Hur många av våra patienter med depression och låg fysisk aktivitet respektive riskbruk har fått rådgivning om levnadsvanor?</a:t>
            </a:r>
            <a:endParaRPr lang="sv-SE" sz="2400" b="0" i="0" dirty="0">
              <a:solidFill>
                <a:srgbClr val="000000"/>
              </a:solidFill>
              <a:effectLst/>
              <a:latin typeface="Foundry Sans W01 Nrm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3DE854-CCCF-3BA2-9E96-6A1431C3125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534" y="1696719"/>
            <a:ext cx="10206782" cy="1157612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Titta på era data </a:t>
            </a:r>
            <a:b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för några av de indikatorer som fanns på förra bilden och diskutera:</a:t>
            </a:r>
            <a:endParaRPr lang="sv-S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4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116762"/>
            <a:ext cx="9137173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Ångest, behandling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07D855C-C793-4906-9CD9-9B1B39CA2C51}"/>
              </a:ext>
            </a:extLst>
          </p:cNvPr>
          <p:cNvSpPr txBox="1"/>
          <p:nvPr/>
        </p:nvSpPr>
        <p:spPr>
          <a:xfrm>
            <a:off x="1184563" y="3810201"/>
            <a:ext cx="98228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SBU</a:t>
            </a:r>
            <a:endParaRPr lang="sv-SE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För samtliga ångestsyndrom finns behandlingsmetoder med dokumenterad effekt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 undantag för specifika fobier är effekterna av såväl farmakologisk som psykoterapeutisk behandling måttliga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Symtomen lindras men det är sällan som full symtomfrihet uppnås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 få undantag återkommer symtomen när behandlingen avslutats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74B5445-359E-4E2E-91C5-63AC89F8504A}"/>
              </a:ext>
            </a:extLst>
          </p:cNvPr>
          <p:cNvSpPr txBox="1"/>
          <p:nvPr/>
        </p:nvSpPr>
        <p:spPr>
          <a:xfrm>
            <a:off x="4106892" y="6058352"/>
            <a:ext cx="80359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50" dirty="0">
                <a:hlinkClick r:id="rId3"/>
              </a:rPr>
              <a:t>https://www.sbu.se/sv/pressmeddelanden/tidigare-pressmeddelanden/pressmeddelande-2005/angest-fler-borde-snabbt-fa-ratt-hjalp/</a:t>
            </a:r>
            <a:endParaRPr lang="sv-SE" sz="1050" dirty="0"/>
          </a:p>
          <a:p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76ED755-A44E-420D-8B6B-66E5AFF1FCA0}"/>
              </a:ext>
            </a:extLst>
          </p:cNvPr>
          <p:cNvSpPr txBox="1"/>
          <p:nvPr/>
        </p:nvSpPr>
        <p:spPr>
          <a:xfrm>
            <a:off x="1135862" y="1827692"/>
            <a:ext cx="1023600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Socialstyrelsen</a:t>
            </a: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 Paniksyndrom, social fobi, 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posttraumatiskt stressyndrom och t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vångssyndrom rekommenderar Socialstyrelsen KBT-behandling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 generaliserad ångest har behandling med a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ntidepressiva l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äkemedel högre prioritet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 barn och ungdomar 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rekommenderas p</a:t>
            </a:r>
            <a:r>
              <a:rPr lang="sv-SE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sykopedagogisk behandling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CFFAB2D-BF45-4039-99B7-322A01AFD60C}"/>
              </a:ext>
            </a:extLst>
          </p:cNvPr>
          <p:cNvSpPr txBox="1"/>
          <p:nvPr/>
        </p:nvSpPr>
        <p:spPr>
          <a:xfrm>
            <a:off x="5029200" y="6318263"/>
            <a:ext cx="756021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000"/>
            </a:lvl1pPr>
          </a:lstStyle>
          <a:p>
            <a:r>
              <a:rPr lang="sv-SE" sz="1050" dirty="0">
                <a:hlinkClick r:id="rId4"/>
              </a:rPr>
              <a:t>https://www.socialstyrelsen.se/globalassets/sharepoint-dokument/artikelkatalog/nationella-riktlinjer/2021-4-7339.pdf</a:t>
            </a:r>
            <a:endParaRPr lang="sv-SE" sz="1050" dirty="0"/>
          </a:p>
          <a:p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76628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030A4DF-90A9-4E69-99A3-EEE7E1E284EE}"/>
              </a:ext>
            </a:extLst>
          </p:cNvPr>
          <p:cNvSpPr/>
          <p:nvPr/>
        </p:nvSpPr>
        <p:spPr>
          <a:xfrm>
            <a:off x="0" y="0"/>
            <a:ext cx="12192000" cy="66329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9EE282A-66EA-4495-8445-1EE4D4647BBE}"/>
              </a:ext>
            </a:extLst>
          </p:cNvPr>
          <p:cNvSpPr txBox="1"/>
          <p:nvPr/>
        </p:nvSpPr>
        <p:spPr>
          <a:xfrm>
            <a:off x="547206" y="1198297"/>
            <a:ext cx="9024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Socialstyrelsens nationella riktlinjer för ångest och depression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8549C9-F9ED-4D0C-BB4A-FBCA00142B93}"/>
              </a:ext>
            </a:extLst>
          </p:cNvPr>
          <p:cNvSpPr txBox="1"/>
          <p:nvPr/>
        </p:nvSpPr>
        <p:spPr>
          <a:xfrm>
            <a:off x="4442460" y="6260214"/>
            <a:ext cx="761355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800"/>
            </a:lvl1pPr>
          </a:lstStyle>
          <a:p>
            <a:r>
              <a:rPr lang="sv-SE" sz="1050" dirty="0">
                <a:hlinkClick r:id="rId3"/>
              </a:rPr>
              <a:t>https://www.socialstyrelsen.se/globalassets/sharepoint-dokument/artikelkatalog/nationella-riktlinjer/2021-4-7339.pdf</a:t>
            </a:r>
            <a:endParaRPr lang="sv-SE" sz="1050" dirty="0"/>
          </a:p>
          <a:p>
            <a:endParaRPr lang="sv-SE" sz="1050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9431A326-08A2-424C-9E9F-81A21D3BB818}"/>
              </a:ext>
            </a:extLst>
          </p:cNvPr>
          <p:cNvSpPr txBox="1">
            <a:spLocks/>
          </p:cNvSpPr>
          <p:nvPr/>
        </p:nvSpPr>
        <p:spPr>
          <a:xfrm>
            <a:off x="591779" y="582523"/>
            <a:ext cx="9137173" cy="678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Ångest, behandling, fördjupning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B8BB462-19AD-4BBC-BAD6-FBC2A71E0E02}"/>
              </a:ext>
            </a:extLst>
          </p:cNvPr>
          <p:cNvSpPr txBox="1"/>
          <p:nvPr/>
        </p:nvSpPr>
        <p:spPr>
          <a:xfrm>
            <a:off x="6461761" y="4632960"/>
            <a:ext cx="5515744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Prioritet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i Socialstyrelsens nationella riktlinjer grundar sig på sjukdomens svårighetsgrad, nyttan av en åtgärd och kostnadseffektiviteten. Dessutom räknar man in hur starka evidens det finns för åtgärden.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Prioritet 1 är högst, 10 är lägst.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838C6A5-8C9D-4244-B53B-D1FE52DE1952}"/>
              </a:ext>
            </a:extLst>
          </p:cNvPr>
          <p:cNvSpPr txBox="1"/>
          <p:nvPr/>
        </p:nvSpPr>
        <p:spPr>
          <a:xfrm>
            <a:off x="547206" y="1995342"/>
            <a:ext cx="419019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Vuxna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Paniksyndrom, social fobi </a:t>
            </a: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 posttraumatiskt stressyndrom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KBT (prioritet 3).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ntidepressiva läkemedel (prioritet 5).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Antidepressiva och KBT som kombinationsbehandling </a:t>
            </a:r>
            <a:b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(prioritet 9 vid paniksyndrom)</a:t>
            </a:r>
            <a:b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(Prioritet 10 vid socialfobi </a:t>
            </a: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 posttraumatiskt stressyndrom)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6F9AE1E-8154-CF34-3F19-67498CE85F73}"/>
              </a:ext>
            </a:extLst>
          </p:cNvPr>
          <p:cNvSpPr txBox="1"/>
          <p:nvPr/>
        </p:nvSpPr>
        <p:spPr>
          <a:xfrm>
            <a:off x="4838242" y="2171480"/>
            <a:ext cx="669036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Tvångssyndrom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KBT med exponering och responsprevention (prioritet 1)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ntidepressiva läkemedel (prioritet 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Antidepressiva och KBT som kombinationsbehandling (prioritet 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eneraliserat ångestsyndrom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Antidepressiva läkemedel (prioritet 3).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KBT (prioritet 5). </a:t>
            </a:r>
          </a:p>
        </p:txBody>
      </p:sp>
    </p:spTree>
    <p:extLst>
      <p:ext uri="{BB962C8B-B14F-4D97-AF65-F5344CB8AC3E}">
        <p14:creationId xmlns:p14="http://schemas.microsoft.com/office/powerpoint/2010/main" val="318818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46" y="558722"/>
            <a:ext cx="9563894" cy="1157611"/>
          </a:xfrm>
        </p:spPr>
        <p:txBody>
          <a:bodyPr/>
          <a:lstStyle/>
          <a:p>
            <a:br>
              <a:rPr lang="sv-SE" dirty="0"/>
            </a:b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Ångest, indikatorer i PrimärvårdsKvalitet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96217" y="2017811"/>
            <a:ext cx="10951530" cy="47072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Läkemedel</a:t>
            </a:r>
            <a:endParaRPr lang="sv-S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Ån03: Andel patienter med ny diagnos ångest som behandlas med antidepressiva läkemedel</a:t>
            </a:r>
          </a:p>
          <a:p>
            <a:pPr marL="0" indent="0">
              <a:buNone/>
            </a:pPr>
            <a:r>
              <a:rPr lang="sv-SE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Psykologisk behandling</a:t>
            </a:r>
            <a:endParaRPr lang="sv-S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Ån06: Andel patienter med ny diagnos ångest som fått psykologisk behandling med Kognitiv beteendeterapi (KBT)</a:t>
            </a:r>
          </a:p>
          <a:p>
            <a:r>
              <a:rPr lang="sv-S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Ån08: Andel patienter med ny diagnos ångestsyndrom som fått Kognitiv beteendeterapi (KBT)</a:t>
            </a:r>
          </a:p>
          <a:p>
            <a:pPr marL="0" indent="0">
              <a:buNone/>
            </a:pPr>
            <a:r>
              <a:rPr lang="sv-SE" sz="2000" b="1" i="1" dirty="0">
                <a:latin typeface="Calibri"/>
                <a:cs typeface="Calibri"/>
              </a:rPr>
              <a:t>Levnadsvanor: Alkohol</a:t>
            </a:r>
            <a:endParaRPr lang="sv-SE" sz="2000" dirty="0">
              <a:ea typeface="+mn-lt"/>
              <a:cs typeface="+mn-lt"/>
            </a:endParaRPr>
          </a:p>
          <a:p>
            <a:pPr marL="251460" indent="-251460"/>
            <a:r>
              <a:rPr lang="sv-SE" sz="2000" dirty="0">
                <a:latin typeface="Calibri"/>
                <a:cs typeface="Calibri"/>
              </a:rPr>
              <a:t>PVQ Levnadsvanor Le09Ån: Andel patienter med ångest som fått rådgivning vid riskbruk av alkohol</a:t>
            </a:r>
            <a:endParaRPr lang="sv-SE" sz="3200" dirty="0"/>
          </a:p>
          <a:p>
            <a:pPr marL="30163" indent="0">
              <a:buNone/>
            </a:pPr>
            <a:endParaRPr lang="sv-SE" sz="32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64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355913"/>
            <a:ext cx="9137173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Ångest – hur ser det ut hos oss?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3F7FEDD-DA41-4078-A91D-F89345D0F42B}"/>
              </a:ext>
            </a:extLst>
          </p:cNvPr>
          <p:cNvSpPr txBox="1"/>
          <p:nvPr/>
        </p:nvSpPr>
        <p:spPr>
          <a:xfrm>
            <a:off x="886534" y="2727967"/>
            <a:ext cx="10093777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rgbClr val="000000"/>
                </a:solidFill>
                <a:latin typeface="Foundry Sans W01 Nrml"/>
              </a:rPr>
              <a:t>Hur stor andel av våra patienter med ny diagnos ångest får samtalsbehandling? Hur många får läkemedelsbehandling? Skiljer det sig i olika åldrar? Skiljer det sig åt mot depression?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800" dirty="0">
              <a:solidFill>
                <a:srgbClr val="000000"/>
              </a:solidFill>
              <a:latin typeface="Foundry Sans W01 Nrm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rgbClr val="000000"/>
                </a:solidFill>
                <a:latin typeface="Foundry Sans W01 Nrml"/>
              </a:rPr>
              <a:t>Hur många av våra patienter med ångest och samtidigt riskbruk av alkohol har fått rådgivning om levnadsvanor?</a:t>
            </a:r>
          </a:p>
          <a:p>
            <a:pPr algn="r"/>
            <a:endParaRPr lang="sv-SE" sz="2800" dirty="0">
              <a:solidFill>
                <a:srgbClr val="000000"/>
              </a:solidFill>
              <a:latin typeface="Foundry Sans W01 Nrm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97E02C-2C7E-9AB8-19E3-9392B65CC4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534" y="1780539"/>
            <a:ext cx="10206782" cy="1290322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Titta på era data </a:t>
            </a:r>
            <a:b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för några av de indikatorer som fanns på förra bilden och diskutera:</a:t>
            </a:r>
            <a:endParaRPr lang="sv-S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dirty="0">
              <a:solidFill>
                <a:srgbClr val="FF0000"/>
              </a:solidFill>
              <a:latin typeface="Foundry Sans W01 Nrml"/>
            </a:endParaRPr>
          </a:p>
        </p:txBody>
      </p:sp>
    </p:spTree>
    <p:extLst>
      <p:ext uri="{BB962C8B-B14F-4D97-AF65-F5344CB8AC3E}">
        <p14:creationId xmlns:p14="http://schemas.microsoft.com/office/powerpoint/2010/main" val="38078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353852"/>
            <a:ext cx="1082119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Kinoloner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miljö och behandling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0758" y="1875372"/>
            <a:ext cx="10206782" cy="4876022"/>
          </a:xfrm>
        </p:spPr>
        <p:txBody>
          <a:bodyPr>
            <a:normAutofit/>
          </a:bodyPr>
          <a:lstStyle/>
          <a:p>
            <a:pPr marL="487363" indent="-457200">
              <a:lnSpc>
                <a:spcPts val="2300"/>
              </a:lnSpc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är allmänt resistensdrivande</a:t>
            </a:r>
          </a:p>
          <a:p>
            <a:pPr marL="487363" indent="-457200">
              <a:lnSpc>
                <a:spcPts val="2300"/>
              </a:lnSpc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utsöndras via urinen </a:t>
            </a:r>
          </a:p>
          <a:p>
            <a:pPr marL="487363" indent="-457200">
              <a:lnSpc>
                <a:spcPts val="2300"/>
              </a:lnSpc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Utifrån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uppmätta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halter i avloppsreningsverk riskerar ciprofloxacin att selektera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för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antibiotikaresistenta bakterier</a:t>
            </a:r>
          </a:p>
          <a:p>
            <a:pPr marL="487363" indent="-457200">
              <a:lnSpc>
                <a:spcPts val="2300"/>
              </a:lnSpc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Förstahandsval vid behandling av nedre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urinvägsinfektion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är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nitrofurantoin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eller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pivmecillinam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</a:p>
          <a:p>
            <a:pPr marL="487363" indent="-457200">
              <a:lnSpc>
                <a:spcPts val="2300"/>
              </a:lnSpc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Nitrofurantoin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kan användas till äldre om GFR ≥ 40 ml/min*</a:t>
            </a:r>
          </a:p>
          <a:p>
            <a:pPr marL="487363" indent="-457200">
              <a:lnSpc>
                <a:spcPts val="2300"/>
              </a:lnSpc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Nitrofurantoin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bedöms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utgöra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den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lägsta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miljörisken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av ciprofloxacin,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trimetoprim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och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pivmecillinam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E21F37F-93B9-0089-131C-2B4AD954599A}"/>
              </a:ext>
            </a:extLst>
          </p:cNvPr>
          <p:cNvSpPr txBox="1"/>
          <p:nvPr/>
        </p:nvSpPr>
        <p:spPr>
          <a:xfrm>
            <a:off x="1973580" y="5765484"/>
            <a:ext cx="9627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 Läkemedelsbehandling av urinvägsinfektioner i öppenvård - behandlingsrekommendation: Information från Läkemedelsverket 2017;(28)5:21-36.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2329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695567"/>
            <a:ext cx="1016587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Kinoloner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indikatorer i </a:t>
            </a:r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PrimärvårdsKvalitet</a:t>
            </a:r>
            <a:endParaRPr lang="sv-SE" sz="4400" b="0" dirty="0">
              <a:solidFill>
                <a:srgbClr val="447079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14658" y="2392477"/>
            <a:ext cx="8659922" cy="4446957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Inf29 Andel episoder med antibiotikabehandlad akut cystit som behandlats med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(kvinnor ≥15 år)</a:t>
            </a:r>
          </a:p>
          <a:p>
            <a:pPr marL="30163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Inf31 Andel episoder med antibiotikabehandlad akut cystit som behandlats med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(män)</a:t>
            </a: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05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355913"/>
            <a:ext cx="913717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Kinoloner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– hur ser det ut hos oss?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3F7FEDD-DA41-4078-A91D-F89345D0F42B}"/>
              </a:ext>
            </a:extLst>
          </p:cNvPr>
          <p:cNvSpPr txBox="1"/>
          <p:nvPr/>
        </p:nvSpPr>
        <p:spPr>
          <a:xfrm>
            <a:off x="943036" y="3054503"/>
            <a:ext cx="10093777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>
              <a:buFont typeface="Arial" panose="020B0604020202020204" pitchFamily="34" charset="0"/>
              <a:buChar char="•"/>
              <a:defRPr sz="2800">
                <a:solidFill>
                  <a:srgbClr val="FF0000"/>
                </a:solidFill>
                <a:latin typeface="Foundry Sans W01 Nrml"/>
              </a:defRPr>
            </a:lvl1pPr>
          </a:lstStyle>
          <a:p>
            <a:r>
              <a:rPr lang="sv-SE" dirty="0">
                <a:solidFill>
                  <a:srgbClr val="000000"/>
                </a:solidFill>
              </a:rPr>
              <a:t>Hur stor andel av våra patienter med akut cystit får </a:t>
            </a:r>
            <a:r>
              <a:rPr lang="sv-SE" dirty="0" err="1">
                <a:solidFill>
                  <a:srgbClr val="000000"/>
                </a:solidFill>
              </a:rPr>
              <a:t>kinolonbehandling</a:t>
            </a:r>
            <a:r>
              <a:rPr lang="sv-SE" dirty="0">
                <a:solidFill>
                  <a:srgbClr val="000000"/>
                </a:solidFill>
              </a:rPr>
              <a:t>?</a:t>
            </a:r>
          </a:p>
          <a:p>
            <a:r>
              <a:rPr lang="sv-SE" dirty="0">
                <a:solidFill>
                  <a:srgbClr val="000000"/>
                </a:solidFill>
              </a:rPr>
              <a:t>Hur är siffran jämfört med andra? Över tid?</a:t>
            </a:r>
          </a:p>
          <a:p>
            <a:r>
              <a:rPr lang="sv-SE" dirty="0">
                <a:solidFill>
                  <a:srgbClr val="000000"/>
                </a:solidFill>
              </a:rPr>
              <a:t>Ska vi titta på några stickprov i journalerna för att se varför vi skrev ut </a:t>
            </a:r>
            <a:r>
              <a:rPr lang="sv-SE" dirty="0" err="1">
                <a:solidFill>
                  <a:srgbClr val="000000"/>
                </a:solidFill>
              </a:rPr>
              <a:t>kinoloner</a:t>
            </a:r>
            <a:r>
              <a:rPr lang="sv-SE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1AA6E4-C7C6-A897-4889-50CC7CE29F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534" y="2065407"/>
            <a:ext cx="10206782" cy="1157612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Titta på era data </a:t>
            </a:r>
            <a:b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för indikatorerna som fanns på förra bilden och diskutera:</a:t>
            </a:r>
            <a:endParaRPr lang="sv-S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2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70664-61FD-1BB7-18FD-E0B1D5D4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Miljöindikatorer</a:t>
            </a:r>
            <a:endParaRPr lang="sv-SE" b="0" dirty="0">
              <a:solidFill>
                <a:srgbClr val="FF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762C5B-AF6F-D046-BBD6-72FE3759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553" y="163052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Utgångspunkten för samlingen av miljöindikatorer i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Primärvårdskvalitet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är kunskapsstödet ”Läkemedel och miljö” på Janusinfo.se. 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Det innebär att detta material handlar om att minska användning av miljöbelastande läkemedel och att miljöaspekterna som tas upp handlar om hur läkemedel förorenar vatten och därmed orsakar skada.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Hållbarhet är förstås mycket mer än vad som täcks av de miljöindikatorer som ingår i detta material, t ex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Undvika överdiagnostik och överbehandling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Resor, tillverkning av utrustning och läkemedel mm, avfallshantering ….</a:t>
            </a:r>
          </a:p>
          <a:p>
            <a:endParaRPr lang="sv-SE" sz="2800" b="0" dirty="0">
              <a:solidFill>
                <a:srgbClr val="447079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2D7242B-C3B5-679C-D5A1-E82B912EC919}"/>
              </a:ext>
            </a:extLst>
          </p:cNvPr>
          <p:cNvSpPr txBox="1"/>
          <p:nvPr/>
        </p:nvSpPr>
        <p:spPr>
          <a:xfrm>
            <a:off x="7033260" y="6042660"/>
            <a:ext cx="5447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505050"/>
                </a:solidFill>
                <a:latin typeface="Source Sans Pro" panose="020B0503030403020204" pitchFamily="34" charset="0"/>
              </a:rPr>
              <a:t>Ref: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MacNeill, Planetary health care: a framework for sustainable health systems, Lancet Planetary health 2021</a:t>
            </a:r>
            <a:endParaRPr lang="sv-SE" sz="1600" i="1" dirty="0"/>
          </a:p>
        </p:txBody>
      </p:sp>
    </p:spTree>
    <p:extLst>
      <p:ext uri="{BB962C8B-B14F-4D97-AF65-F5344CB8AC3E}">
        <p14:creationId xmlns:p14="http://schemas.microsoft.com/office/powerpoint/2010/main" val="235373196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116762"/>
            <a:ext cx="925909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Diklofenak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miljö och behandling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2058" y="1518213"/>
            <a:ext cx="11500382" cy="4946361"/>
          </a:xfrm>
        </p:spPr>
        <p:txBody>
          <a:bodyPr>
            <a:noAutofit/>
          </a:bodyPr>
          <a:lstStyle/>
          <a:p>
            <a:pPr algn="l"/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Diklofenak har associerats med 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större risk för allvarliga hjärtkärlhändelser än andra COX-hämmare i flera studier. Läkemedelsverket beslutade därför att receptbelägga tabletter och kapslar med diklofenak från den 1 juni 2020. </a:t>
            </a:r>
          </a:p>
          <a:p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Studier från flera svenska avloppsreningsverk har visat att det är svårt att avlägsna </a:t>
            </a:r>
            <a:r>
              <a:rPr lang="sv-S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. Merparten av substansen kommer istället ut i våra vattendrag. I Sverige återfinns diklofenak i ytvatten i halter som rapporterats ha effekter på fisk och gränsvärdena för god ekologisk standard har överskridits.</a:t>
            </a:r>
          </a:p>
          <a:p>
            <a:r>
              <a:rPr lang="sv-SE" sz="2200" dirty="0">
                <a:latin typeface="Google Sans"/>
              </a:rPr>
              <a:t>Av den mängd </a:t>
            </a:r>
            <a:r>
              <a:rPr lang="sv-SE" sz="2200" dirty="0" err="1">
                <a:latin typeface="Google Sans"/>
              </a:rPr>
              <a:t>diklofenak</a:t>
            </a:r>
            <a:r>
              <a:rPr lang="sv-SE" sz="2200" dirty="0">
                <a:latin typeface="Google Sans"/>
              </a:rPr>
              <a:t> som används för utvärtes bruk absorberas endast cirka fem procent. Omkring 95 procent rinner ut i avloppet.</a:t>
            </a:r>
            <a:endParaRPr lang="sv-S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Från miljösynpunkt pekar tillgängliga data entydigt på att diklofenak utgör högst miljörisk jämfört med naproxen, ibuprofen, ketoprofen, etoricoxib, celecoxib och paracetamol. Från miljörisk-synpunkt rekommenderas utbyte av diklofenak mot vilken som helst av övriga undersökta COX-hämmare/analgetika. Paracetamol är ett mycket säkert alternativ från miljösynpunkt. </a:t>
            </a:r>
          </a:p>
          <a:p>
            <a:pPr marL="30163" indent="0">
              <a:buNone/>
            </a:pPr>
            <a:endParaRPr lang="sv-S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97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695567"/>
            <a:ext cx="1016587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Diklofenak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indikatorer i PrimärvårdsKvalitet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14658" y="2514397"/>
            <a:ext cx="9841022" cy="4446957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2400" dirty="0">
                <a:latin typeface="Frutiger"/>
              </a:rPr>
              <a:t>Det finns två indikatorer, en för per oral behandling (tabletter) och </a:t>
            </a:r>
            <a:br>
              <a:rPr lang="sv-SE" sz="2400" dirty="0">
                <a:latin typeface="Frutiger"/>
              </a:rPr>
            </a:br>
            <a:r>
              <a:rPr lang="sv-SE" sz="2400" dirty="0">
                <a:latin typeface="Frutiger"/>
              </a:rPr>
              <a:t>en för utvärtes behandling</a:t>
            </a:r>
          </a:p>
          <a:p>
            <a:pPr marL="373063" indent="-342900"/>
            <a:r>
              <a:rPr lang="sv-SE" sz="2400" dirty="0">
                <a:latin typeface="Frutiger"/>
              </a:rPr>
              <a:t>Lm15po: Andel patienter som förskrivits </a:t>
            </a:r>
            <a:r>
              <a:rPr lang="sv-SE" sz="2400" dirty="0" err="1">
                <a:latin typeface="Frutiger"/>
              </a:rPr>
              <a:t>p.o</a:t>
            </a:r>
            <a:r>
              <a:rPr lang="sv-SE" sz="2400" dirty="0">
                <a:latin typeface="Frutiger"/>
              </a:rPr>
              <a:t>. </a:t>
            </a:r>
            <a:r>
              <a:rPr lang="sv-SE" sz="2400" dirty="0" err="1">
                <a:latin typeface="Frutiger"/>
              </a:rPr>
              <a:t>Diklofenak</a:t>
            </a:r>
            <a:r>
              <a:rPr lang="sv-SE" sz="2400" dirty="0">
                <a:latin typeface="Frutiger"/>
              </a:rPr>
              <a:t> av alla som förskrivits </a:t>
            </a:r>
            <a:r>
              <a:rPr lang="sv-SE" sz="2400" dirty="0" err="1">
                <a:latin typeface="Frutiger"/>
              </a:rPr>
              <a:t>p.o</a:t>
            </a:r>
            <a:r>
              <a:rPr lang="sv-SE" sz="2400" dirty="0">
                <a:latin typeface="Frutiger"/>
              </a:rPr>
              <a:t>. NSAID</a:t>
            </a:r>
          </a:p>
          <a:p>
            <a:pPr marL="373063" indent="-342900"/>
            <a:r>
              <a:rPr lang="sv-SE" sz="2400" dirty="0">
                <a:latin typeface="Frutiger"/>
              </a:rPr>
              <a:t>Lm15u: Andel patienter som förskrivits utvärtes </a:t>
            </a:r>
            <a:r>
              <a:rPr lang="sv-SE" sz="2400" dirty="0" err="1">
                <a:latin typeface="Frutiger"/>
              </a:rPr>
              <a:t>Diklofenak</a:t>
            </a:r>
            <a:r>
              <a:rPr lang="sv-SE" sz="2400" dirty="0">
                <a:latin typeface="Frutiger"/>
              </a:rPr>
              <a:t> av alla som förskrivits utvärtes NSAID</a:t>
            </a:r>
          </a:p>
          <a:p>
            <a:pPr marL="30163" indent="0">
              <a:buNone/>
            </a:pPr>
            <a:endParaRPr lang="sv-SE" dirty="0">
              <a:solidFill>
                <a:srgbClr val="000000"/>
              </a:solidFill>
              <a:latin typeface="Frutiger"/>
            </a:endParaRPr>
          </a:p>
          <a:p>
            <a:pPr marL="30163" indent="0">
              <a:buNone/>
            </a:pPr>
            <a:endParaRPr lang="sv-SE" dirty="0">
              <a:solidFill>
                <a:srgbClr val="000000"/>
              </a:solidFill>
              <a:latin typeface="Frutiger"/>
            </a:endParaRPr>
          </a:p>
          <a:p>
            <a:pPr marL="30163" indent="0">
              <a:buNone/>
            </a:pPr>
            <a:endParaRPr lang="sv-SE" dirty="0">
              <a:solidFill>
                <a:srgbClr val="000000"/>
              </a:solidFill>
              <a:latin typeface="Frutiger"/>
            </a:endParaRPr>
          </a:p>
          <a:p>
            <a:pPr marL="30163" indent="0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38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355913"/>
            <a:ext cx="9137173" cy="1157611"/>
          </a:xfrm>
        </p:spPr>
        <p:txBody>
          <a:bodyPr/>
          <a:lstStyle/>
          <a:p>
            <a:r>
              <a:rPr lang="sv-SE" sz="4400" b="0" dirty="0" err="1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Diklofenak</a:t>
            </a:r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– hur ser det ut hos oss?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3F7FEDD-DA41-4078-A91D-F89345D0F42B}"/>
              </a:ext>
            </a:extLst>
          </p:cNvPr>
          <p:cNvSpPr txBox="1"/>
          <p:nvPr/>
        </p:nvSpPr>
        <p:spPr>
          <a:xfrm>
            <a:off x="801151" y="2832243"/>
            <a:ext cx="9541454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rgbClr val="000000"/>
                </a:solidFill>
                <a:latin typeface="Foundry Sans W01 Nrml"/>
              </a:rPr>
              <a:t>Hur stor andel av de NSAID vi skriver ut är </a:t>
            </a:r>
            <a:r>
              <a:rPr lang="sv-SE" sz="2800" dirty="0" err="1">
                <a:solidFill>
                  <a:srgbClr val="000000"/>
                </a:solidFill>
                <a:latin typeface="Foundry Sans W01 Nrml"/>
              </a:rPr>
              <a:t>Diklofenak</a:t>
            </a:r>
            <a:r>
              <a:rPr lang="sv-SE" sz="2800" dirty="0">
                <a:solidFill>
                  <a:srgbClr val="000000"/>
                </a:solidFill>
                <a:latin typeface="Foundry Sans W01 Nrml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rgbClr val="000000"/>
                </a:solidFill>
                <a:latin typeface="Foundry Sans W01 Nrml"/>
              </a:rPr>
              <a:t>Ska vi titta på några stickprov i journalerna </a:t>
            </a:r>
            <a:r>
              <a:rPr lang="sv-S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 att se varför vi valde </a:t>
            </a:r>
            <a:r>
              <a:rPr lang="sv-SE" sz="2800" dirty="0" err="1">
                <a:solidFill>
                  <a:srgbClr val="000000"/>
                </a:solidFill>
                <a:latin typeface="Foundry Sans W01 Nrml"/>
              </a:rPr>
              <a:t>Diklofenak</a:t>
            </a:r>
            <a:r>
              <a:rPr lang="sv-S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Skriver vi ut utvärtes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*?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Rekommenderar vi utvärtes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Dikofenak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i telefonrådgivningen? Vad kan vi i så fall rekommendera istället?</a:t>
            </a:r>
            <a:endParaRPr lang="sv-SE" sz="2800" dirty="0">
              <a:latin typeface="Calibri"/>
              <a:cs typeface="Calibri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403899-E554-5FEB-0CF9-99C267672EE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21226" y="1855933"/>
            <a:ext cx="10206782" cy="1157612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Titta på era data </a:t>
            </a:r>
            <a:b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för indikatorn som fanns på förra bilden och diskutera:</a:t>
            </a:r>
            <a:endParaRPr lang="sv-S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CAC57B3-FA96-AB1F-C52D-336F862CD1D0}"/>
              </a:ext>
            </a:extLst>
          </p:cNvPr>
          <p:cNvSpPr txBox="1"/>
          <p:nvPr/>
        </p:nvSpPr>
        <p:spPr>
          <a:xfrm>
            <a:off x="2169259" y="6116877"/>
            <a:ext cx="964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Utvärtes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Diklofenakgel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) säljs också receptfritt </a:t>
            </a:r>
          </a:p>
        </p:txBody>
      </p:sp>
    </p:spTree>
    <p:extLst>
      <p:ext uri="{BB962C8B-B14F-4D97-AF65-F5344CB8AC3E}">
        <p14:creationId xmlns:p14="http://schemas.microsoft.com/office/powerpoint/2010/main" val="2250355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6B104-78C9-4FA1-A3A1-216B453B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709" y="742188"/>
            <a:ext cx="7200000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Hur går vi vidare?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6B9354-E56F-4384-8906-B0004463930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753686" y="2278381"/>
            <a:ext cx="8198033" cy="304038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Finns det något område vi tittat på där vi skulle kunna minska förskrivningen?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Vad behöver göras ska vi göra för att nå målet?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Vem/ vilka ansvarar?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Hur följer vi hur det går?</a:t>
            </a:r>
            <a:endParaRPr lang="sv-SE" sz="28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1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70664-61FD-1BB7-18FD-E0B1D5D4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Miljöindikatorer fler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762C5B-AF6F-D046-BBD6-72FE3759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5019"/>
            <a:ext cx="10515600" cy="37919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sv-SE" dirty="0">
                <a:solidFill>
                  <a:srgbClr val="000000"/>
                </a:solidFill>
                <a:latin typeface="Calibri"/>
                <a:cs typeface="Calibri"/>
              </a:rPr>
              <a:t>Titta på fler mått som handlar om levnadsvanor:</a:t>
            </a:r>
          </a:p>
          <a:p>
            <a:pPr marL="503555" lvl="1" indent="-251460"/>
            <a:r>
              <a:rPr lang="sv-SE" sz="2000" dirty="0">
                <a:solidFill>
                  <a:srgbClr val="000000"/>
                </a:solidFill>
                <a:latin typeface="Calibri"/>
                <a:cs typeface="Calibri"/>
              </a:rPr>
              <a:t>Alla Le01, Le03, Le07, Le09 och Le11 på vårdcentral</a:t>
            </a:r>
          </a:p>
          <a:p>
            <a:pPr marL="503555" lvl="1" indent="-251460"/>
            <a:r>
              <a:rPr lang="sv-SE" sz="2000" dirty="0">
                <a:solidFill>
                  <a:srgbClr val="000000"/>
                </a:solidFill>
                <a:latin typeface="Calibri"/>
                <a:cs typeface="Calibri"/>
              </a:rPr>
              <a:t>Alla Le01, Le13 och Le 15 på </a:t>
            </a:r>
            <a:r>
              <a:rPr lang="sv-SE" sz="2000" dirty="0" err="1">
                <a:solidFill>
                  <a:srgbClr val="000000"/>
                </a:solidFill>
                <a:latin typeface="Calibri"/>
                <a:cs typeface="Calibri"/>
              </a:rPr>
              <a:t>rehabenhet</a:t>
            </a:r>
            <a:endParaRPr lang="sv-SE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sv-SE" dirty="0">
                <a:solidFill>
                  <a:srgbClr val="000000"/>
                </a:solidFill>
                <a:latin typeface="Calibri"/>
                <a:cs typeface="Calibri"/>
              </a:rPr>
              <a:t>Titta på fler mått som handlar om evidensbaserad indikation. </a:t>
            </a:r>
            <a:br>
              <a:rPr lang="sv-S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>
                <a:solidFill>
                  <a:srgbClr val="000000"/>
                </a:solidFill>
                <a:latin typeface="Calibri"/>
                <a:cs typeface="Calibri"/>
              </a:rPr>
              <a:t>Dessa indikatorer kan spegla överbehandling </a:t>
            </a: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3555" lvl="1" indent="-251460"/>
            <a:r>
              <a:rPr lang="sv-SE" sz="2000" dirty="0">
                <a:solidFill>
                  <a:srgbClr val="000000"/>
                </a:solidFill>
                <a:latin typeface="Calibri"/>
                <a:cs typeface="Calibri"/>
              </a:rPr>
              <a:t>PVQ Läkemedel Lm01: Andel patienter som förskrivits protonpumpshämmare &gt; 28 tabletter som har evidensbaserad indikation</a:t>
            </a:r>
          </a:p>
          <a:p>
            <a:pPr marL="514350" indent="-514350">
              <a:buAutoNum type="arabicPeriod"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800" b="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50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B32E0-085E-4278-9262-F474C5251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033" y="4892898"/>
            <a:ext cx="8629094" cy="1431702"/>
          </a:xfrm>
        </p:spPr>
        <p:txBody>
          <a:bodyPr/>
          <a:lstStyle/>
          <a:p>
            <a:r>
              <a:rPr lang="sv-SE" sz="3600" b="0" dirty="0">
                <a:hlinkClick r:id="rId3"/>
              </a:rPr>
              <a:t>www.skr.se/primarvardskvalitet</a:t>
            </a:r>
            <a:br>
              <a:rPr lang="sv-SE" sz="3600" b="0" dirty="0"/>
            </a:br>
            <a:endParaRPr lang="sv-SE" sz="3600" b="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6897310-6C71-C151-6103-3242A0982688}"/>
              </a:ext>
            </a:extLst>
          </p:cNvPr>
          <p:cNvSpPr txBox="1"/>
          <p:nvPr/>
        </p:nvSpPr>
        <p:spPr>
          <a:xfrm>
            <a:off x="2243811" y="835689"/>
            <a:ext cx="855535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4400" dirty="0">
                <a:solidFill>
                  <a:srgbClr val="447079"/>
                </a:solidFill>
                <a:latin typeface="Trebuchet MS" panose="020B0603020202020204" pitchFamily="34" charset="0"/>
                <a:ea typeface="+mj-ea"/>
                <a:cs typeface="Calibri" panose="020F0502020204030204" pitchFamily="34" charset="0"/>
              </a:rPr>
              <a:t>Nya idéer? Tips? </a:t>
            </a:r>
            <a:br>
              <a:rPr lang="sv-SE" sz="4400" dirty="0">
                <a:solidFill>
                  <a:srgbClr val="447079"/>
                </a:solidFill>
                <a:latin typeface="Trebuchet MS" panose="020B0603020202020204" pitchFamily="34" charset="0"/>
                <a:ea typeface="+mj-ea"/>
                <a:cs typeface="Calibri" panose="020F0502020204030204" pitchFamily="34" charset="0"/>
              </a:rPr>
            </a:br>
            <a:r>
              <a:rPr lang="sv-SE" sz="4400" dirty="0">
                <a:solidFill>
                  <a:srgbClr val="447079"/>
                </a:solidFill>
                <a:latin typeface="Trebuchet MS" panose="020B0603020202020204" pitchFamily="34" charset="0"/>
                <a:ea typeface="+mj-ea"/>
                <a:cs typeface="Calibri" panose="020F0502020204030204" pitchFamily="34" charset="0"/>
              </a:rPr>
              <a:t>Synpunkter på materialet?</a:t>
            </a:r>
            <a:br>
              <a:rPr lang="sv-SE" sz="4400" dirty="0">
                <a:solidFill>
                  <a:srgbClr val="447079"/>
                </a:solidFill>
                <a:latin typeface="Trebuchet MS" panose="020B0603020202020204" pitchFamily="34" charset="0"/>
                <a:ea typeface="+mj-ea"/>
                <a:cs typeface="Calibri" panose="020F0502020204030204" pitchFamily="34" charset="0"/>
              </a:rPr>
            </a:br>
            <a:br>
              <a:rPr lang="sv-SE" sz="4400" dirty="0">
                <a:solidFill>
                  <a:srgbClr val="447079"/>
                </a:solidFill>
                <a:latin typeface="Trebuchet MS" panose="020B0603020202020204" pitchFamily="34" charset="0"/>
                <a:ea typeface="+mj-ea"/>
                <a:cs typeface="Calibri" panose="020F0502020204030204" pitchFamily="34" charset="0"/>
              </a:rPr>
            </a:br>
            <a:r>
              <a:rPr lang="sv-SE" sz="4400" dirty="0">
                <a:solidFill>
                  <a:srgbClr val="447079"/>
                </a:solidFill>
                <a:latin typeface="Trebuchet MS" panose="020B0603020202020204" pitchFamily="34" charset="0"/>
                <a:ea typeface="+mj-ea"/>
                <a:cs typeface="Calibri" panose="020F0502020204030204" pitchFamily="34" charset="0"/>
              </a:rPr>
              <a:t>Hör av er!</a:t>
            </a:r>
          </a:p>
        </p:txBody>
      </p:sp>
    </p:spTree>
    <p:extLst>
      <p:ext uri="{BB962C8B-B14F-4D97-AF65-F5344CB8AC3E}">
        <p14:creationId xmlns:p14="http://schemas.microsoft.com/office/powerpoint/2010/main" val="310477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7" y="116762"/>
            <a:ext cx="7200000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 och läkemedel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7458" y="1665454"/>
            <a:ext cx="10206782" cy="4446957"/>
          </a:xfrm>
        </p:spPr>
        <p:txBody>
          <a:bodyPr>
            <a:normAutofit/>
          </a:bodyPr>
          <a:lstStyle/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De flesta läkemedel vi använder hamnar till slut som läkemedelsrester i avloppsvattnet och kan nå vattendrag trots passage genom avloppsreningsverk. Rapporter finns om påverkan på fiskar, exempelvis kan könshormoner försämra fortplantningen. Läkemedelsrester har hittats i  spindlar som lever nära vattendrag. Utsläpp av antibiotika riskerar att driva på utvecklingen av resistens.</a:t>
            </a:r>
          </a:p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Detta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-material tar upp tre vanliga läkemedel/ läkemedelsgrupper: SSRI,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och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87363" indent="-4572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Materialet bygger på Kunskapsstödet Läkemedel och miljö på Janusinfo.se</a:t>
            </a: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9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7" y="116762"/>
            <a:ext cx="7200000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Förstå era data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96012" y="2209800"/>
            <a:ext cx="8525693" cy="3901043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För att bättre förstå de siffror som visas i PrimärvårdsKvalitet kan ni titta på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-materialet ”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Lär känna era data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” på</a:t>
            </a:r>
          </a:p>
          <a:p>
            <a:pPr marL="30163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https://skr.se/primarvardskvalitet/anvandningprimarvardskvalitet/vardcentralochrehab/fokusettsattattlaraochutveckla/fokusdel3larkannaeradata.58537.html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3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70664-61FD-1BB7-18FD-E0B1D5D4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Miljöindikatorer, tre 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762C5B-AF6F-D046-BBD6-72FE3759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Ångest och Depression (bild 6-16)</a:t>
            </a: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Indikatorer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Läkemedelsbehandling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Samtalsbehandling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Levnadsvanor och handledd träning</a:t>
            </a: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2. Antibiotika (bild 17-19) </a:t>
            </a: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Indikator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Akut cystit som behandlats med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kinoloner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(kvinnor ≥15 år/ män)</a:t>
            </a: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3. NSAID (bild 20-22) </a:t>
            </a: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Indikator</a:t>
            </a:r>
          </a:p>
          <a:p>
            <a:pPr lvl="1"/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Andel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Diklofenak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av alla förskrivna NSAID</a:t>
            </a:r>
          </a:p>
          <a:p>
            <a:pPr lvl="1"/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800" b="0" dirty="0">
              <a:solidFill>
                <a:srgbClr val="447079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4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7" y="116762"/>
            <a:ext cx="7200000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SSRI/ SNRI i 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7458" y="1665454"/>
            <a:ext cx="9925428" cy="4446957"/>
          </a:xfrm>
        </p:spPr>
        <p:txBody>
          <a:bodyPr>
            <a:normAutofit/>
          </a:bodyPr>
          <a:lstStyle/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Från miljösynpunkt finns det en riskbild för SSRI/SNRI*  </a:t>
            </a:r>
          </a:p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Halter i miljön av flera SSRI/SNRI överstiger de koncentrationer som påverkar vattenlevande organismer, särskilt ryggradslösa djur. Koncentrationer av olika SSRI/SNRI i fisk exponerad för renat avloppsvatten motsvarar terapeutiska eller subterapeutiska nivåer hos människa. </a:t>
            </a:r>
          </a:p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Sammantaget finns en riskbild för de studerade antidepressiva substanserna. Bland de som har mest jämförbara data finns ingen uppenbar riskreduktion i att byta ut en substans mot en annan</a:t>
            </a:r>
            <a:endParaRPr lang="sv-SE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73063" indent="-342900"/>
            <a:endParaRPr lang="sv-SE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4810363-6546-7929-D51B-D1BFFD3198F7}"/>
              </a:ext>
            </a:extLst>
          </p:cNvPr>
          <p:cNvSpPr txBox="1"/>
          <p:nvPr/>
        </p:nvSpPr>
        <p:spPr>
          <a:xfrm>
            <a:off x="3383280" y="5940922"/>
            <a:ext cx="84124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* Rapport från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Goodpoint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 2018 ”Jämförande bedömning av miljörisk vid användning av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citalopram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escitalopram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sertralin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fluoxetin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venlafaxin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paroxetin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 och </a:t>
            </a:r>
            <a:r>
              <a:rPr lang="sv-SE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klomipramin</a:t>
            </a:r>
            <a:r>
              <a:rPr lang="sv-SE" sz="1600" i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sv-SE" sz="1600" i="1" dirty="0"/>
          </a:p>
        </p:txBody>
      </p:sp>
    </p:spTree>
    <p:extLst>
      <p:ext uri="{BB962C8B-B14F-4D97-AF65-F5344CB8AC3E}">
        <p14:creationId xmlns:p14="http://schemas.microsoft.com/office/powerpoint/2010/main" val="178162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7" y="116762"/>
            <a:ext cx="7200000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SSRI/ SNRI, användning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3987" y="1876082"/>
            <a:ext cx="9843953" cy="4446957"/>
          </a:xfrm>
        </p:spPr>
        <p:txBody>
          <a:bodyPr>
            <a:normAutofit/>
          </a:bodyPr>
          <a:lstStyle/>
          <a:p>
            <a:r>
              <a:rPr lang="sv-SE" sz="2400" b="0" i="0" dirty="0">
                <a:solidFill>
                  <a:srgbClr val="26262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Andelen som får antidepressiva läkemedel har ökat </a:t>
            </a:r>
          </a:p>
          <a:p>
            <a:pPr lvl="1"/>
            <a:r>
              <a:rPr lang="sv-SE" sz="20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25% ökning 2006 – 2018, </a:t>
            </a:r>
            <a:br>
              <a:rPr lang="sv-SE" sz="20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största ökningen var hos barn och unga</a:t>
            </a:r>
            <a:endParaRPr lang="sv-SE" sz="1800" dirty="0">
              <a:solidFill>
                <a:srgbClr val="2626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Fler kvinnor än män använder antidepressiva läkemedel i alla åldersgrupper</a:t>
            </a:r>
          </a:p>
          <a:p>
            <a:pPr lvl="1"/>
            <a:r>
              <a:rPr lang="sv-SE" sz="20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14% av kvinnorna, 7 % av männen hade hämtat ut antidepressiva läkemedel någon gång under 2020</a:t>
            </a:r>
          </a:p>
          <a:p>
            <a:pPr algn="l"/>
            <a:r>
              <a:rPr lang="sv-SE" sz="2400" b="0" i="0" dirty="0">
                <a:solidFill>
                  <a:srgbClr val="26262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Äldre: </a:t>
            </a:r>
            <a:r>
              <a:rPr lang="sv-SE" sz="24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Psykisk ohälsa är vanligare bland personer 65 år och äldre. Dessa får sällan psykologisk behandling</a:t>
            </a:r>
          </a:p>
          <a:p>
            <a:pPr lvl="1"/>
            <a:r>
              <a:rPr lang="sv-SE" sz="20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75 år: 26 % av kvinnorna och 16 % av männen fick antidepressiva (2020)</a:t>
            </a:r>
          </a:p>
          <a:p>
            <a:pPr lvl="1"/>
            <a:r>
              <a:rPr lang="sv-SE" sz="20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85 år: En tredjedel av alla kvinnor, en femtedel av männen fick antidepressiva (2018)</a:t>
            </a:r>
            <a:endParaRPr lang="sv-SE" dirty="0">
              <a:solidFill>
                <a:srgbClr val="2626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v-SE" sz="1400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pPr marL="30163" indent="0">
              <a:buNone/>
            </a:pP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8882269-22B2-421E-8CBF-96AC2A673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9608" y="116762"/>
            <a:ext cx="4672818" cy="264167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41B67A5-9277-60C2-DCEE-6F8F53DB0199}"/>
              </a:ext>
            </a:extLst>
          </p:cNvPr>
          <p:cNvSpPr txBox="1"/>
          <p:nvPr/>
        </p:nvSpPr>
        <p:spPr>
          <a:xfrm>
            <a:off x="4648200" y="6152571"/>
            <a:ext cx="74242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163" indent="0">
              <a:buNone/>
            </a:pP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2018: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https://www.socialstyrelsen.se/om-socialstyrelsen/pressrum/press/allt-fler-far-antidepressiva-lakemedel/</a:t>
            </a:r>
            <a:endParaRPr lang="sv-S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</a:rPr>
              <a:t>2020: </a:t>
            </a:r>
            <a:r>
              <a:rPr lang="sv-SE" sz="12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https://www.socialstyrelsen.se/globalassets/sharepoint-dokument/artikelkatalog/statistik/2021-3-7309.pdf</a:t>
            </a:r>
            <a:endParaRPr lang="sv-S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6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413942"/>
            <a:ext cx="9137173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Depression, behandling</a:t>
            </a:r>
            <a:b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</a:br>
            <a:endParaRPr lang="sv-SE" sz="2000" dirty="0">
              <a:solidFill>
                <a:srgbClr val="000000"/>
              </a:solidFill>
              <a:latin typeface="Foundry Sans W01 Nrml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7FF368-D945-194A-8266-BBAE5000AAB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50766" y="1877610"/>
            <a:ext cx="9826491" cy="4446957"/>
          </a:xfrm>
        </p:spPr>
        <p:txBody>
          <a:bodyPr>
            <a:normAutofit/>
          </a:bodyPr>
          <a:lstStyle/>
          <a:p>
            <a:pPr marL="30163" indent="0">
              <a:buNone/>
            </a:pPr>
            <a:r>
              <a:rPr lang="sv-SE" sz="2400" b="1" dirty="0">
                <a:latin typeface="Foundry Sans W01 Nrml"/>
                <a:ea typeface="+mn-ea"/>
                <a:cs typeface="+mn-cs"/>
              </a:rPr>
              <a:t>Janusinfo:</a:t>
            </a:r>
          </a:p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Icke farmakologisk behandling och/eller åtgärder i första hand (t.ex. KBT och fysisk aktivitet)</a:t>
            </a:r>
          </a:p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Undvik överkonsumtion av alkohol.</a:t>
            </a:r>
          </a:p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Undvik slentrianmässig förskrivning av SSRI/SNRI. Utvärdera och ompröva behandlingen. Kan läkemedlet sättas ut?</a:t>
            </a:r>
          </a:p>
          <a:p>
            <a:pPr marL="373063" indent="-342900"/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Startförpackning för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escitalopram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finns inom förmånen</a:t>
            </a: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163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6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95A8-72F3-F64B-A44D-F72B9CE9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226" y="355913"/>
            <a:ext cx="9137173" cy="1157611"/>
          </a:xfrm>
        </p:spPr>
        <p:txBody>
          <a:bodyPr/>
          <a:lstStyle/>
          <a:p>
            <a:r>
              <a:rPr lang="sv-SE" sz="4400" b="0" dirty="0">
                <a:solidFill>
                  <a:srgbClr val="447079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Depression, behandling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3F7FEDD-DA41-4078-A91D-F89345D0F42B}"/>
              </a:ext>
            </a:extLst>
          </p:cNvPr>
          <p:cNvSpPr txBox="1"/>
          <p:nvPr/>
        </p:nvSpPr>
        <p:spPr>
          <a:xfrm>
            <a:off x="1049111" y="1630687"/>
            <a:ext cx="1009377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Socialstyrelsen:</a:t>
            </a:r>
            <a:endParaRPr lang="sv-SE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Till vuxna rekommenderar Socialstyrelsen KBT behandling i första hand vid lindrig och måttlig depression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Till barn rekommenderas KBT eller p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sykopedagogisk behandling </a:t>
            </a:r>
            <a:endParaRPr lang="sv-SE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v-SE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sv-SE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SBU:</a:t>
            </a:r>
            <a:endParaRPr lang="sv-SE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 lindrig och måttlig depression hjälper psykoterapi minst lika bra som antidepressiva läkemedel.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Inget enskilt preparat har visats hjälpa bättre än något annat. Däremot skiljer de sig åt vad gäller typen av biverkningar och hur medlen ska doseras.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 svår depression är antidepressiva läkemedel mer effektiva än psykoterapi. Även el-behandling, som används vid svår depression, bipolär sjukdom eller när andra behandlingar inte har hjälpt, har starkt vetenskapligt stöd.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https://www.sbu.se/sv/publikationer/skrifter-och-faktablad/behandling-av-depression</a:t>
            </a: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https://www.socialstyrelsen.se/globalassets/sharepoint-dokument/artikelkatalog/nationella-riktlinjer/2021-4-7339.pdf</a:t>
            </a: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sv-SE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5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079"/>
      </a:accent1>
      <a:accent2>
        <a:srgbClr val="71B3A7"/>
      </a:accent2>
      <a:accent3>
        <a:srgbClr val="5D287F"/>
      </a:accent3>
      <a:accent4>
        <a:srgbClr val="DFA18D"/>
      </a:accent4>
      <a:accent5>
        <a:srgbClr val="EFCD30"/>
      </a:accent5>
      <a:accent6>
        <a:srgbClr val="D3CDB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arvardsKvalitet och professionsföreningarna_korr4" id="{0622CD03-646A-464B-A0B7-107415F1D3AE}" vid="{9DA69854-CB91-684A-B2C4-0C27E53284D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PrimarvardsKvalitet och professionsföreningarna (00000003)</Template>
  <TotalTime>10171</TotalTime>
  <Words>2201</Words>
  <Application>Microsoft Office PowerPoint</Application>
  <PresentationFormat>Bredbild</PresentationFormat>
  <Paragraphs>228</Paragraphs>
  <Slides>25</Slides>
  <Notes>22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33" baseType="lpstr">
      <vt:lpstr>Arial</vt:lpstr>
      <vt:lpstr>Calibri</vt:lpstr>
      <vt:lpstr>Foundry Sans W01 Nrml</vt:lpstr>
      <vt:lpstr>Frutiger</vt:lpstr>
      <vt:lpstr>Google Sans</vt:lpstr>
      <vt:lpstr>Source Sans Pro</vt:lpstr>
      <vt:lpstr>Trebuchet MS</vt:lpstr>
      <vt:lpstr>Office-tema</vt:lpstr>
      <vt:lpstr>FoKUS  Miljö och läkemedel</vt:lpstr>
      <vt:lpstr>Miljöindikatorer</vt:lpstr>
      <vt:lpstr>Miljö och läkemedel</vt:lpstr>
      <vt:lpstr>Förstå era data</vt:lpstr>
      <vt:lpstr>Miljöindikatorer, tre områden</vt:lpstr>
      <vt:lpstr>SSRI/ SNRI i miljön</vt:lpstr>
      <vt:lpstr>SSRI/ SNRI, användning </vt:lpstr>
      <vt:lpstr>Depression, behandling </vt:lpstr>
      <vt:lpstr>Depression, behandling</vt:lpstr>
      <vt:lpstr>PowerPoint-presentation</vt:lpstr>
      <vt:lpstr>Depression, indikatorer i  PrimärvårdsKvalitet </vt:lpstr>
      <vt:lpstr>Depression – hur ser det ut hos oss?</vt:lpstr>
      <vt:lpstr>Ångest, behandling</vt:lpstr>
      <vt:lpstr>PowerPoint-presentation</vt:lpstr>
      <vt:lpstr> Ångest, indikatorer i PrimärvårdsKvalitet</vt:lpstr>
      <vt:lpstr>Ångest – hur ser det ut hos oss?</vt:lpstr>
      <vt:lpstr>Kinoloner, miljö och behandling</vt:lpstr>
      <vt:lpstr>Kinoloner, indikatorer i PrimärvårdsKvalitet</vt:lpstr>
      <vt:lpstr>Kinoloner – hur ser det ut hos oss?</vt:lpstr>
      <vt:lpstr>Diklofenak, miljö och behandling</vt:lpstr>
      <vt:lpstr>Diklofenak, indikatorer i PrimärvårdsKvalitet</vt:lpstr>
      <vt:lpstr>Diklofenak – hur ser det ut hos oss?</vt:lpstr>
      <vt:lpstr>Hur går vi vidare?</vt:lpstr>
      <vt:lpstr>Miljöindikatorer fler förslag</vt:lpstr>
      <vt:lpstr>www.skr.se/primarvardskvalitet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på en eller  två rader</dc:title>
  <dc:creator>Gäre Arvidsson Stina</dc:creator>
  <cp:lastModifiedBy>Eva Arvidsson</cp:lastModifiedBy>
  <cp:revision>102</cp:revision>
  <dcterms:created xsi:type="dcterms:W3CDTF">2018-12-18T20:31:44Z</dcterms:created>
  <dcterms:modified xsi:type="dcterms:W3CDTF">2024-01-07T15:10:10Z</dcterms:modified>
</cp:coreProperties>
</file>