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5"/>
  </p:sldMasterIdLst>
  <p:notesMasterIdLst>
    <p:notesMasterId r:id="rId7"/>
  </p:notesMasterIdLst>
  <p:sldIdLst>
    <p:sldId id="2145709517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B1A524-A8A7-A2D9-BCE6-B8B79E14B30B}" v="1" dt="2023-11-29T09:32:10.454"/>
    <p1510:client id="{A89C8705-369B-4E58-BD11-B8347AE927C4}" v="1010" dt="2023-11-29T09:48:36.793"/>
    <p1510:client id="{D32917E7-CAE2-3DAF-4263-4EC0EEB5DCB6}" v="71" dt="2023-11-29T09:27:47.0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859" y="214272"/>
            <a:ext cx="10628249" cy="635926"/>
          </a:xfrm>
        </p:spPr>
        <p:txBody>
          <a:bodyPr>
            <a:noAutofit/>
          </a:bodyPr>
          <a:lstStyle/>
          <a:p>
            <a:r>
              <a:rPr kumimoji="0" lang="sv-SE" b="1" i="0" u="none" strike="noStrike" kern="1200" cap="none" spc="0" normalizeH="0" baseline="0" noProof="0" dirty="0">
                <a:ln>
                  <a:noFill/>
                </a:ln>
                <a:solidFill>
                  <a:srgbClr val="377D7A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NPO rörelseorganens sjukdomar, insatsområden </a:t>
            </a:r>
            <a:r>
              <a:rPr lang="sv-SE" dirty="0"/>
              <a:t>2024 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986467"/>
              </p:ext>
            </p:extLst>
          </p:nvPr>
        </p:nvGraphicFramePr>
        <p:xfrm>
          <a:off x="539859" y="983140"/>
          <a:ext cx="11061014" cy="3025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5384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032986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151531">
                  <a:extLst>
                    <a:ext uri="{9D8B030D-6E8A-4147-A177-3AD203B41FA5}">
                      <a16:colId xmlns:a16="http://schemas.microsoft.com/office/drawing/2014/main" val="3906797590"/>
                    </a:ext>
                  </a:extLst>
                </a:gridCol>
                <a:gridCol w="2340570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190543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</a:tblGrid>
              <a:tr h="899941">
                <a:tc>
                  <a:txBody>
                    <a:bodyPr/>
                    <a:lstStyle/>
                    <a:p>
                      <a:r>
                        <a:rPr lang="sv-SE" sz="1800" dirty="0"/>
                        <a:t>Höftfraktur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Knäledsartros - proteskirurgi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Fotledsfraktur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Fotbesvär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NAG kunskapsstöd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2125871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Vårdprogram: slutredigering (Q1) och publicering (Q2)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Vårdförlopp: framtagande (Q1-Q)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Kunskapsstöd: framtagande (Q2-Q4) och publicering (Q3 2025)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Kliniska kunskapsstöd </a:t>
                      </a:r>
                      <a:r>
                        <a:rPr lang="sv-S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för specialiserad vård: framtagande</a:t>
                      </a:r>
                      <a:endParaRPr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Uppdateringar av kunskapsstöd med särskilt fokus på hand- och fotbesvär</a:t>
                      </a:r>
                      <a:r>
                        <a:rPr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(Q1-Q4)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graphicFrame>
        <p:nvGraphicFramePr>
          <p:cNvPr id="6" name="Tabell 4">
            <a:extLst>
              <a:ext uri="{FF2B5EF4-FFF2-40B4-BE49-F238E27FC236}">
                <a16:creationId xmlns:a16="http://schemas.microsoft.com/office/drawing/2014/main" id="{4D41F8EE-F8DF-FED4-0821-CFAD944F48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149838"/>
              </p:ext>
            </p:extLst>
          </p:nvPr>
        </p:nvGraphicFramePr>
        <p:xfrm>
          <a:off x="539859" y="4290092"/>
          <a:ext cx="8887940" cy="562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7940">
                  <a:extLst>
                    <a:ext uri="{9D8B030D-6E8A-4147-A177-3AD203B41FA5}">
                      <a16:colId xmlns:a16="http://schemas.microsoft.com/office/drawing/2014/main" val="2758536402"/>
                    </a:ext>
                  </a:extLst>
                </a:gridCol>
              </a:tblGrid>
              <a:tr h="562428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Förslag till eventuellt nytt insatsområde 2025: Ländryggskirurgi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4155699" y="1565018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NAG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2137756" y="1526059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NAG</a:t>
            </a:r>
          </a:p>
        </p:txBody>
      </p:sp>
      <p:sp>
        <p:nvSpPr>
          <p:cNvPr id="5" name="Ellips 7">
            <a:extLst>
              <a:ext uri="{FF2B5EF4-FFF2-40B4-BE49-F238E27FC236}">
                <a16:creationId xmlns:a16="http://schemas.microsoft.com/office/drawing/2014/main" id="{973FC097-0B7F-6CD8-915B-C9B5D6D9A319}"/>
              </a:ext>
            </a:extLst>
          </p:cNvPr>
          <p:cNvSpPr/>
          <p:nvPr/>
        </p:nvSpPr>
        <p:spPr>
          <a:xfrm>
            <a:off x="8648215" y="1561518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NAG</a:t>
            </a: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2DA2188F-F660-A2D4-91FC-0AD33D3D3FB0}"/>
              </a:ext>
            </a:extLst>
          </p:cNvPr>
          <p:cNvSpPr/>
          <p:nvPr/>
        </p:nvSpPr>
        <p:spPr>
          <a:xfrm>
            <a:off x="6229459" y="1545494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NAG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931C610-E01B-8C76-E9E3-0A0BF8FB23FE}"/>
              </a:ext>
            </a:extLst>
          </p:cNvPr>
          <p:cNvSpPr txBox="1"/>
          <p:nvPr/>
        </p:nvSpPr>
        <p:spPr>
          <a:xfrm>
            <a:off x="539859" y="5649908"/>
            <a:ext cx="33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956571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VGR Dokument SSN" ma:contentTypeID="0x01010006EBECDF67F89F4D8BC5FAF3B8FA559B2F005D3266302FFBB145A7DF3A3E11168B90" ma:contentTypeVersion="88" ma:contentTypeDescription="" ma:contentTypeScope="" ma:versionID="32151ad37db7297fcde6c18e018c1586">
  <xsd:schema xmlns:xsd="http://www.w3.org/2001/XMLSchema" xmlns:xs="http://www.w3.org/2001/XMLSchema" xmlns:p="http://schemas.microsoft.com/office/2006/metadata/properties" xmlns:ns1="http://schemas.microsoft.com/sharepoint/v3" xmlns:ns2="597d7713-8a3d-4bd2-ae30-edced55b2c1b" xmlns:ns3="9dc8fb63-438d-42a4-af5f-d09308ac67ec" xmlns:ns6="4552c23f-a756-462f-8287-3ff35245ed68" xmlns:ns7="55bfe1bb-3504-4321-b038-4bcb3947ebca" targetNamespace="http://schemas.microsoft.com/office/2006/metadata/properties" ma:root="true" ma:fieldsID="e04c294fe55eece2b94ce08de7fd984b" ns1:_="" ns2:_="" ns3:_="" ns6:_="" ns7:_="">
    <xsd:import namespace="http://schemas.microsoft.com/sharepoint/v3"/>
    <xsd:import namespace="597d7713-8a3d-4bd2-ae30-edced55b2c1b"/>
    <xsd:import namespace="9dc8fb63-438d-42a4-af5f-d09308ac67ec"/>
    <xsd:import namespace="4552c23f-a756-462f-8287-3ff35245ed68"/>
    <xsd:import namespace="55bfe1bb-3504-4321-b038-4bcb3947ebca"/>
    <xsd:element name="properties">
      <xsd:complexType>
        <xsd:sequence>
          <xsd:element name="documentManagement">
            <xsd:complexType>
              <xsd:all>
                <xsd:element ref="ns2:VGR_EgenAmnesindelning" minOccurs="0"/>
                <xsd:element ref="ns2:VGR_DokBeskrivning" minOccurs="0"/>
                <xsd:element ref="ns2:VGR_TillgangligFran" minOccurs="0"/>
                <xsd:element ref="ns2:VGR_TillgangligTill" minOccurs="0"/>
                <xsd:element ref="ns2:VGR_AtkomstRatt" minOccurs="0"/>
                <xsd:element ref="ns2:VGR_Sekretess" minOccurs="0"/>
                <xsd:element ref="ns2:VGR_PubliceratAv" minOccurs="0"/>
                <xsd:element ref="ns2:VGR_PubliceratDatum" minOccurs="0"/>
                <xsd:element ref="ns2:VGR_DokStatus" minOccurs="0"/>
                <xsd:element ref="ns2:VGR_DokStatusMessage" minOccurs="0"/>
                <xsd:element ref="ns2:i1597c54c9084fe5ae9163fac681e86b" minOccurs="0"/>
                <xsd:element ref="ns2:m534ae9efef34a1ab5a1291502fec5e5" minOccurs="0"/>
                <xsd:element ref="ns3:TaxCatchAll" minOccurs="0"/>
                <xsd:element ref="ns2:a7144f27c6ef407e8fb4465121afbe2b" minOccurs="0"/>
                <xsd:element ref="ns2:VGR_DokItemId" minOccurs="0"/>
                <xsd:element ref="ns2:VGR_MellanarkivId" minOccurs="0"/>
                <xsd:element ref="ns2:VGR_MellanarkivUrl" minOccurs="0"/>
                <xsd:element ref="ns2:VGR_MellanarkivWebbUrl" minOccurs="0"/>
                <xsd:element ref="ns2:VGR_ArkivDatum" minOccurs="0"/>
                <xsd:element ref="ns2:VGR_Gallras" minOccurs="0"/>
                <xsd:element ref="ns2:ec6953a5eee3424faece5c2353cf0721" minOccurs="0"/>
                <xsd:element ref="ns3:TaxCatchAllLabel" minOccurs="0"/>
                <xsd:element ref="ns3:TaxKeywordTaxHTField" minOccurs="0"/>
                <xsd:element ref="ns6:ea579f32a83942f2b1b330bd2f1d2408" minOccurs="0"/>
                <xsd:element ref="ns3:_dlc_DocIdPersistId" minOccurs="0"/>
                <xsd:element ref="ns3:_dlc_DocId" minOccurs="0"/>
                <xsd:element ref="ns3:_dlc_DocIdUrl" minOccurs="0"/>
                <xsd:element ref="ns1:ComplianceAssetId" minOccurs="0"/>
                <xsd:element ref="ns1:_CommentCount" minOccurs="0"/>
                <xsd:element ref="ns1:_LikeCount" minOccurs="0"/>
                <xsd:element ref="ns7:MediaServiceMetadata" minOccurs="0"/>
                <xsd:element ref="ns7:MediaServiceFastMetadata" minOccurs="0"/>
                <xsd:element ref="ns6:SharedWithUsers" minOccurs="0"/>
                <xsd:element ref="ns6:SharedWithDetails" minOccurs="0"/>
                <xsd:element ref="ns7:lcf76f155ced4ddcb4097134ff3c332f" minOccurs="0"/>
                <xsd:element ref="ns7:MediaServiceOCR" minOccurs="0"/>
                <xsd:element ref="ns7:MediaServiceGenerationTime" minOccurs="0"/>
                <xsd:element ref="ns7:MediaServiceEventHashCode" minOccurs="0"/>
                <xsd:element ref="ns7:MediaServiceObjectDetectorVersions" minOccurs="0"/>
                <xsd:element ref="ns7:NAG" minOccurs="0"/>
                <xsd:element ref="ns7:_x00c5_r" minOccurs="0"/>
                <xsd:element ref="ns7:Datumf_x00f6_rm_x00f6_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plianceAssetId" ma:index="46" nillable="true" ma:displayName="Efterlevnadstillgångs-ID" ma:hidden="true" ma:internalName="ComplianceAssetId" ma:readOnly="true">
      <xsd:simpleType>
        <xsd:restriction base="dms:Text"/>
      </xsd:simpleType>
    </xsd:element>
    <xsd:element name="_CommentCount" ma:index="47" nillable="true" ma:displayName="Antal kommentarer" ma:hidden="true" ma:list="Docs" ma:internalName="_CommentCount" ma:readOnly="true" ma:showField="CommentCount">
      <xsd:simpleType>
        <xsd:restriction base="dms:Lookup"/>
      </xsd:simpleType>
    </xsd:element>
    <xsd:element name="_LikeCount" ma:index="48" nillable="true" ma:displayName="Antal som gillar" ma:hidden="true" ma:list="Docs" ma:internalName="_LikeCount" ma:readOnly="true" ma:showField="LikeCount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d7713-8a3d-4bd2-ae30-edced55b2c1b" elementFormDefault="qualified">
    <xsd:import namespace="http://schemas.microsoft.com/office/2006/documentManagement/types"/>
    <xsd:import namespace="http://schemas.microsoft.com/office/infopath/2007/PartnerControls"/>
    <xsd:element name="VGR_EgenAmnesindelning" ma:index="5" nillable="true" ma:displayName="Egen ämnesindelning" ma:description="Används för att samla upprättade handlingar utifrån egna ämnesindelningar. Flera ämnen separeras med kommatecken. Används vid publicering på webben." ma:hidden="true" ma:internalName="VGR_EgenAmnesindelning" ma:readOnly="false">
      <xsd:simpleType>
        <xsd:restriction base="dms:Text">
          <xsd:maxLength value="255"/>
        </xsd:restriction>
      </xsd:simpleType>
    </xsd:element>
    <xsd:element name="VGR_DokBeskrivning" ma:index="7" nillable="true" ma:displayName="Dokumentbeskrivning" ma:description="Kort beskrivning av innehållet i handlingen." ma:internalName="VGR_DokBeskrivning" ma:readOnly="false">
      <xsd:simpleType>
        <xsd:restriction base="dms:Note">
          <xsd:maxLength value="255"/>
        </xsd:restriction>
      </xsd:simpleType>
    </xsd:element>
    <xsd:element name="VGR_TillgangligFran" ma:index="8" nillable="true" ma:displayName="Tillgänglig från" ma:description="Tidpunkt när den upprättade handlingen blir publik och därmed nås från söktjänster och eventuella websidor." ma:format="DateTime" ma:hidden="true" ma:internalName="VGR_TillgangligFran" ma:readOnly="false">
      <xsd:simpleType>
        <xsd:restriction base="dms:DateTime"/>
      </xsd:simpleType>
    </xsd:element>
    <xsd:element name="VGR_TillgangligTill" ma:index="9" nillable="true" ma:displayName="Tillgänglig till" ma:description="Tidpunkt när den upprättade handlingen inte längre är publik och inte längre nås från söktjänster och eventuella websidor." ma:format="DateTime" ma:hidden="true" ma:internalName="VGR_TillgangligTill" ma:readOnly="false">
      <xsd:simpleType>
        <xsd:restriction base="dms:DateTime"/>
      </xsd:simpleType>
    </xsd:element>
    <xsd:element name="VGR_AtkomstRatt" ma:index="10" nillable="true" ma:displayName="Åtkomsträtt (värde)" ma:default="0" ma:description="Vilken spridning den upprättade handlingen ska ha. Vilka som ska kunna komma åt handlingen från mellanarkivet, söktjänster och eventuella websidor." ma:format="Dropdown" ma:hidden="true" ma:internalName="VGR_AtkomstRatt" ma:readOnly="false">
      <xsd:simpleType>
        <xsd:restriction base="dms:Choice">
          <xsd:enumeration value="0"/>
          <xsd:enumeration value="1"/>
          <xsd:enumeration value="2"/>
          <xsd:enumeration value="3"/>
          <xsd:enumeration value="4"/>
        </xsd:restriction>
      </xsd:simpleType>
    </xsd:element>
    <xsd:element name="VGR_Sekretess" ma:index="11" nillable="true" ma:displayName="Skyddskod" ma:default="Allmän handling - Offentlig" ma:description="Skyddsbehov av informationen i den upprättade handlingen. Vid sekretess eller känsliga personuppgifter ska detta anges." ma:format="Dropdown" ma:hidden="true" ma:internalName="VGR_Sekretess" ma:readOnly="false">
      <xsd:simpleType>
        <xsd:restriction base="dms:Choice">
          <xsd:enumeration value="Allmän handling - Offentlig"/>
          <xsd:enumeration value="Sekretess - Allmän handling - skyddad enligt sekretess"/>
          <xsd:enumeration value="GDPR - Allmän handling - skyddad enligt GDPR"/>
        </xsd:restriction>
      </xsd:simpleType>
    </xsd:element>
    <xsd:element name="VGR_PubliceratAv" ma:index="13" nillable="true" ma:displayName="Upprättad av" ma:description="Inloggad person som upprättat dokumentet" ma:hidden="true" ma:list="UserInfo" ma:SharePointGroup="0" ma:internalName="VGR_PubliceratAv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VGR_PubliceratDatum" ma:index="14" nillable="true" ma:displayName="Upprättad datum" ma:description="Tidpunkt när dokumentet upprättades och levererades som allmän handling till mellanarkivet" ma:format="DateTime" ma:hidden="true" ma:internalName="VGR_PubliceratDatum" ma:readOnly="false">
      <xsd:simpleType>
        <xsd:restriction base="dms:DateTime"/>
      </xsd:simpleType>
    </xsd:element>
    <xsd:element name="VGR_DokStatus" ma:index="15" nillable="true" ma:displayName="Mellanarkivstatus" ma:default="Arbetsmaterial" ma:description="Statusmärkning för dokument som beskriver var i processen dokumentet finns." ma:format="Dropdown" ma:hidden="true" ma:internalName="VGR_DokStatus" ma:readOnly="false">
      <xsd:simpleType>
        <xsd:restriction base="dms:Choice">
          <xsd:enumeration value="Arbetsmaterial"/>
          <xsd:enumeration value="Väntar på allmän handling"/>
          <xsd:enumeration value="Väntar på allmän handling (skickad)"/>
          <xsd:enumeration value="Väntar på framtida upprättande"/>
          <xsd:enumeration value="Allmän handling"/>
          <xsd:enumeration value="Fel vid allmän handling"/>
          <xsd:enumeration value="Flytt pågår"/>
          <xsd:enumeration value="Överflyttning pågår"/>
          <xsd:enumeration value="Överflyttad"/>
        </xsd:restriction>
      </xsd:simpleType>
    </xsd:element>
    <xsd:element name="VGR_DokStatusMessage" ma:index="18" nillable="true" ma:displayName="Dokumentlogg" ma:hidden="true" ma:internalName="VGR_DokStatusMessage" ma:readOnly="false">
      <xsd:simpleType>
        <xsd:restriction base="dms:Note">
          <xsd:maxLength value="62000"/>
        </xsd:restriction>
      </xsd:simpleType>
    </xsd:element>
    <xsd:element name="i1597c54c9084fe5ae9163fac681e86b" ma:index="22" nillable="true" ma:taxonomy="true" ma:internalName="i1597c54c9084fe5ae9163fac681e86b" ma:taxonomyFieldName="VGR_Lagparagraf" ma:displayName="Lagparagraf" ma:readOnly="false" ma:default="" ma:fieldId="{21597c54-c908-4fe5-ae91-63fac681e86b}" ma:sspId="5c300478-92f1-4a1e-b2db-7f8c75821d37" ma:termSetId="ddb163ed-d655-4cf1-bb2c-a91ec57f9ce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534ae9efef34a1ab5a1291502fec5e5" ma:index="23" nillable="true" ma:taxonomy="true" ma:internalName="m534ae9efef34a1ab5a1291502fec5e5" ma:taxonomyFieldName="VGR_SkapatEnhet" ma:displayName="Upprättad av enhet" ma:readOnly="false" ma:default="" ma:fieldId="{6534ae9e-fef3-4a1a-b5a1-291502fec5e5}" ma:sspId="5c300478-92f1-4a1e-b2db-7f8c75821d37" ma:termSetId="9cea25d0-9008-4d39-abcf-763a6009e6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7144f27c6ef407e8fb4465121afbe2b" ma:index="26" nillable="true" ma:taxonomy="true" ma:internalName="a7144f27c6ef407e8fb4465121afbe2b" ma:taxonomyFieldName="VGR_UpprattadForEnheter" ma:displayName="Upprättad för enhet" ma:readOnly="false" ma:default="" ma:fieldId="{a7144f27-c6ef-407e-8fb4-465121afbe2b}" ma:taxonomyMulti="true" ma:sspId="5c300478-92f1-4a1e-b2db-7f8c75821d37" ma:termSetId="9cea25d0-9008-4d39-abcf-763a6009e6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GR_DokItemId" ma:index="28" nillable="true" ma:displayName="DokItemId" ma:hidden="true" ma:internalName="VGR_DokItemId" ma:readOnly="false">
      <xsd:simpleType>
        <xsd:restriction base="dms:Text">
          <xsd:maxLength value="255"/>
        </xsd:restriction>
      </xsd:simpleType>
    </xsd:element>
    <xsd:element name="VGR_MellanarkivId" ma:index="29" nillable="true" ma:displayName="MellanarkivId" ma:hidden="true" ma:internalName="VGR_MellanarkivId" ma:readOnly="false">
      <xsd:simpleType>
        <xsd:restriction base="dms:Text">
          <xsd:maxLength value="255"/>
        </xsd:restriction>
      </xsd:simpleType>
    </xsd:element>
    <xsd:element name="VGR_MellanarkivUrl" ma:index="30" nillable="true" ma:displayName="Arkivlänk" ma:format="Hyperlink" ma:hidden="true" ma:internalName="VGR_Mellanarkiv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GR_MellanarkivWebbUrl" ma:index="31" nillable="true" ma:displayName="Arkivlänk för webben" ma:hidden="true" ma:internalName="VGR_MellanarkivWebbUrl" ma:readOnly="false">
      <xsd:simpleType>
        <xsd:restriction base="dms:Text">
          <xsd:maxLength value="255"/>
        </xsd:restriction>
      </xsd:simpleType>
    </xsd:element>
    <xsd:element name="VGR_ArkivDatum" ma:index="32" nillable="true" ma:displayName="ArkivDatum" ma:format="DateTime" ma:hidden="true" ma:internalName="VGR_ArkivDatum" ma:readOnly="false">
      <xsd:simpleType>
        <xsd:restriction base="dms:DateTime"/>
      </xsd:simpleType>
    </xsd:element>
    <xsd:element name="VGR_Gallras" ma:index="33" nillable="true" ma:displayName="Gallras" ma:description="" ma:hidden="true" ma:internalName="VGR_Gallras" ma:readOnly="false">
      <xsd:simpleType>
        <xsd:restriction base="dms:Text">
          <xsd:maxLength value="255"/>
        </xsd:restriction>
      </xsd:simpleType>
    </xsd:element>
    <xsd:element name="ec6953a5eee3424faece5c2353cf0721" ma:index="34" nillable="true" ma:taxonomy="true" ma:internalName="ec6953a5eee3424faece5c2353cf0721" ma:taxonomyFieldName="VGR_AmnesIndelning" ma:displayName="Regional ämnesindelning" ma:readOnly="false" ma:default="" ma:fieldId="{ec6953a5-eee3-424f-aece-5c2353cf0721}" ma:taxonomyMulti="true" ma:sspId="5c300478-92f1-4a1e-b2db-7f8c75821d37" ma:termSetId="66c52c7a-5036-4d83-ab03-8b3f33605b6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c8fb63-438d-42a4-af5f-d09308ac67ec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3c59d473-d09b-4002-9450-b3726e2e2d36}" ma:internalName="TaxCatchAll" ma:readOnly="false" ma:showField="CatchAllData" ma:web="9dc8fb63-438d-42a4-af5f-d09308ac67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5" nillable="true" ma:displayName="Taxonomy Catch All Column1" ma:hidden="true" ma:list="{3c59d473-d09b-4002-9450-b3726e2e2d36}" ma:internalName="TaxCatchAllLabel" ma:readOnly="false" ma:showField="CatchAllDataLabel" ma:web="9dc8fb63-438d-42a4-af5f-d09308ac67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6" nillable="true" ma:taxonomy="true" ma:internalName="TaxKeywordTaxHTField" ma:taxonomyFieldName="TaxKeyword" ma:displayName="Företagsnyckelord" ma:readOnly="false" ma:fieldId="{23f27201-bee3-471e-b2e7-b64fd8b7ca38}" ma:taxonomyMulti="true" ma:sspId="5c300478-92f1-4a1e-b2db-7f8c75821d3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" ma:index="44" nillable="true" ma:displayName="Dokument-ID-värde" ma:description="Värdet för dokument-ID som tilldelats till det här objektet." ma:indexed="true" ma:internalName="_dlc_DocId" ma:readOnly="true">
      <xsd:simpleType>
        <xsd:restriction base="dms:Text"/>
      </xsd:simpleType>
    </xsd:element>
    <xsd:element name="_dlc_DocIdUrl" ma:index="45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52c23f-a756-462f-8287-3ff35245ed68" elementFormDefault="qualified">
    <xsd:import namespace="http://schemas.microsoft.com/office/2006/documentManagement/types"/>
    <xsd:import namespace="http://schemas.microsoft.com/office/infopath/2007/PartnerControls"/>
    <xsd:element name="ea579f32a83942f2b1b330bd2f1d2408" ma:index="41" nillable="true" ma:taxonomy="true" ma:internalName="ea579f32a83942f2b1b330bd2f1d2408" ma:taxonomyFieldName="Handlingstyp_SSN" ma:displayName="Handlingstyp SSN" ma:readOnly="false" ma:fieldId="{ea579f32-a839-42f2-b1b3-30bd2f1d2408}" ma:sspId="5c300478-92f1-4a1e-b2db-7f8c75821d37" ma:termSetId="af44bc58-2f0d-43dd-ba78-d2ecc62682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51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bfe1bb-3504-4321-b038-4bcb3947eb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0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54" nillable="true" ma:taxonomy="true" ma:internalName="lcf76f155ced4ddcb4097134ff3c332f" ma:taxonomyFieldName="MediaServiceImageTags" ma:displayName="Bildmarkeringar" ma:readOnly="false" ma:fieldId="{5cf76f15-5ced-4ddc-b409-7134ff3c332f}" ma:taxonomyMulti="true" ma:sspId="5c300478-92f1-4a1e-b2db-7f8c75821d3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5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5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5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NAG" ma:index="59" nillable="true" ma:displayName="NAG" ma:format="Dropdown" ma:internalName="NAG">
      <xsd:simpleType>
        <xsd:restriction base="dms:Choice">
          <xsd:enumeration value="Höftfraktur"/>
          <xsd:enumeration value="Proteskirurgi"/>
          <xsd:enumeration value="Ländryggsbesvär"/>
          <xsd:enumeration value="NKK"/>
          <xsd:enumeration value="Knäartros"/>
        </xsd:restriction>
      </xsd:simpleType>
    </xsd:element>
    <xsd:element name="_x00c5_r" ma:index="60" nillable="true" ma:displayName="År" ma:format="Dropdown" ma:internalName="_x00c5_r">
      <xsd:simpleType>
        <xsd:restriction base="dms:Choice">
          <xsd:enumeration value="2022"/>
          <xsd:enumeration value="2023"/>
          <xsd:enumeration value="2024"/>
        </xsd:restriction>
      </xsd:simpleType>
    </xsd:element>
    <xsd:element name="Datumf_x00f6_rm_x00f6_te" ma:index="61" nillable="true" ma:displayName="Datum för möte" ma:format="DateOnly" ma:internalName="Datumf_x00f6_rm_x00f6_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c8fb63-438d-42a4-af5f-d09308ac67ec" xsi:nil="true"/>
    <lcf76f155ced4ddcb4097134ff3c332f xmlns="55bfe1bb-3504-4321-b038-4bcb3947ebca">
      <Terms xmlns="http://schemas.microsoft.com/office/infopath/2007/PartnerControls"/>
    </lcf76f155ced4ddcb4097134ff3c332f>
    <VGR_Sekretess xmlns="597d7713-8a3d-4bd2-ae30-edced55b2c1b">Allmän handling - Offentlig</VGR_Sekretess>
    <VGR_DokItemId xmlns="597d7713-8a3d-4bd2-ae30-edced55b2c1b" xsi:nil="true"/>
    <VGR_Gallras xmlns="597d7713-8a3d-4bd2-ae30-edced55b2c1b" xsi:nil="true"/>
    <ec6953a5eee3424faece5c2353cf0721 xmlns="597d7713-8a3d-4bd2-ae30-edced55b2c1b">
      <Terms xmlns="http://schemas.microsoft.com/office/infopath/2007/PartnerControls"/>
    </ec6953a5eee3424faece5c2353cf0721>
    <VGR_DokStatusMessage xmlns="597d7713-8a3d-4bd2-ae30-edced55b2c1b" xsi:nil="true"/>
    <VGR_DokBeskrivning xmlns="597d7713-8a3d-4bd2-ae30-edced55b2c1b" xsi:nil="true"/>
    <VGR_EgenAmnesindelning xmlns="597d7713-8a3d-4bd2-ae30-edced55b2c1b" xsi:nil="true"/>
    <VGR_TillgangligFran xmlns="597d7713-8a3d-4bd2-ae30-edced55b2c1b" xsi:nil="true"/>
    <VGR_MellanarkivWebbUrl xmlns="597d7713-8a3d-4bd2-ae30-edced55b2c1b" xsi:nil="true"/>
    <TaxKeywordTaxHTField xmlns="9dc8fb63-438d-42a4-af5f-d09308ac67ec">
      <Terms xmlns="http://schemas.microsoft.com/office/infopath/2007/PartnerControls"/>
    </TaxKeywordTaxHTField>
    <VGR_MellanarkivId xmlns="597d7713-8a3d-4bd2-ae30-edced55b2c1b" xsi:nil="true"/>
    <VGR_ArkivDatum xmlns="597d7713-8a3d-4bd2-ae30-edced55b2c1b" xsi:nil="true"/>
    <a7144f27c6ef407e8fb4465121afbe2b xmlns="597d7713-8a3d-4bd2-ae30-edced55b2c1b">
      <Terms xmlns="http://schemas.microsoft.com/office/infopath/2007/PartnerControls"/>
    </a7144f27c6ef407e8fb4465121afbe2b>
    <TaxCatchAllLabel xmlns="9dc8fb63-438d-42a4-af5f-d09308ac67ec" xsi:nil="true"/>
    <VGR_PubliceratAv xmlns="597d7713-8a3d-4bd2-ae30-edced55b2c1b">
      <UserInfo>
        <DisplayName/>
        <AccountId xsi:nil="true"/>
        <AccountType/>
      </UserInfo>
    </VGR_PubliceratAv>
    <i1597c54c9084fe5ae9163fac681e86b xmlns="597d7713-8a3d-4bd2-ae30-edced55b2c1b">
      <Terms xmlns="http://schemas.microsoft.com/office/infopath/2007/PartnerControls"/>
    </i1597c54c9084fe5ae9163fac681e86b>
    <ea579f32a83942f2b1b330bd2f1d2408 xmlns="4552c23f-a756-462f-8287-3ff35245ed68">
      <Terms xmlns="http://schemas.microsoft.com/office/infopath/2007/PartnerControls"/>
    </ea579f32a83942f2b1b330bd2f1d2408>
    <VGR_TillgangligTill xmlns="597d7713-8a3d-4bd2-ae30-edced55b2c1b" xsi:nil="true"/>
    <m534ae9efef34a1ab5a1291502fec5e5 xmlns="597d7713-8a3d-4bd2-ae30-edced55b2c1b">
      <Terms xmlns="http://schemas.microsoft.com/office/infopath/2007/PartnerControls"/>
    </m534ae9efef34a1ab5a1291502fec5e5>
    <VGR_DokStatus xmlns="597d7713-8a3d-4bd2-ae30-edced55b2c1b">Arbetsmaterial</VGR_DokStatus>
    <VGR_AtkomstRatt xmlns="597d7713-8a3d-4bd2-ae30-edced55b2c1b">0</VGR_AtkomstRatt>
    <VGR_PubliceratDatum xmlns="597d7713-8a3d-4bd2-ae30-edced55b2c1b" xsi:nil="true"/>
    <VGR_MellanarkivUrl xmlns="597d7713-8a3d-4bd2-ae30-edced55b2c1b">
      <Url xsi:nil="true"/>
      <Description xsi:nil="true"/>
    </VGR_MellanarkivUrl>
    <_dlc_DocId xmlns="9dc8fb63-438d-42a4-af5f-d09308ac67ec">SSN12566-1681663083-433</_dlc_DocId>
    <_dlc_DocIdUrl xmlns="9dc8fb63-438d-42a4-af5f-d09308ac67ec">
      <Url>https://vgregion.sharepoint.com/sites/sy-ssn-npo-rorelseorganens-sjukdomar/_layouts/15/DocIdRedir.aspx?ID=SSN12566-1681663083-433</Url>
      <Description>SSN12566-1681663083-433</Description>
    </_dlc_DocIdUrl>
    <Datumf_x00f6_rm_x00f6_te xmlns="55bfe1bb-3504-4321-b038-4bcb3947ebca" xsi:nil="true"/>
    <NAG xmlns="55bfe1bb-3504-4321-b038-4bcb3947ebca" xsi:nil="true"/>
    <_x00c5_r xmlns="55bfe1bb-3504-4321-b038-4bcb3947ebca">2024</_x00c5_r>
  </documentManagement>
</p:properties>
</file>

<file path=customXml/itemProps1.xml><?xml version="1.0" encoding="utf-8"?>
<ds:datastoreItem xmlns:ds="http://schemas.openxmlformats.org/officeDocument/2006/customXml" ds:itemID="{A57E65EF-5E0A-4140-BA20-A7946815FA3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F82B23-F4E9-4C4A-8E96-679B1F2F0DDF}">
  <ds:schemaRefs>
    <ds:schemaRef ds:uri="4552c23f-a756-462f-8287-3ff35245ed68"/>
    <ds:schemaRef ds:uri="55bfe1bb-3504-4321-b038-4bcb3947ebca"/>
    <ds:schemaRef ds:uri="597d7713-8a3d-4bd2-ae30-edced55b2c1b"/>
    <ds:schemaRef ds:uri="9dc8fb63-438d-42a4-af5f-d09308ac67e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E45B2398-3A3E-4519-9886-B3DCC2BBDCB9}">
  <ds:schemaRefs>
    <ds:schemaRef ds:uri="4552c23f-a756-462f-8287-3ff35245ed68"/>
    <ds:schemaRef ds:uri="55bfe1bb-3504-4321-b038-4bcb3947ebca"/>
    <ds:schemaRef ds:uri="597d7713-8a3d-4bd2-ae30-edced55b2c1b"/>
    <ds:schemaRef ds:uri="9dc8fb63-438d-42a4-af5f-d09308ac67e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8</TotalTime>
  <Words>83</Words>
  <Application>Microsoft Office PowerPoint</Application>
  <PresentationFormat>Bredbild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NPO rörelseorganens sjukdomar, insatsområden 2024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</cp:revision>
  <dcterms:created xsi:type="dcterms:W3CDTF">2020-10-02T09:15:38Z</dcterms:created>
  <dcterms:modified xsi:type="dcterms:W3CDTF">2024-02-09T08:04:33Z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0x01010006EBECDF67F89F4D8BC5FAF3B8FA559B2F005D3266302FFBB145A7DF3A3E11168B90</vt:lpwstr>
  </property>
  <property fmtid="{D5CDD505-2E9C-101B-9397-08002B2CF9AE}" pid="3" name="MediaServiceImageTags">
    <vt:lpwstr/>
  </property>
  <property fmtid="{D5CDD505-2E9C-101B-9397-08002B2CF9AE}" pid="4" name="_dlc_DocIdItemGuid">
    <vt:lpwstr>d9e1bfdb-e931-45ce-9d1a-255c67d1ebbb</vt:lpwstr>
  </property>
  <property fmtid="{D5CDD505-2E9C-101B-9397-08002B2CF9AE}" pid="5" name="VGR_AmnesIndelning">
    <vt:lpwstr/>
  </property>
  <property fmtid="{D5CDD505-2E9C-101B-9397-08002B2CF9AE}" pid="6" name="VGR_UpprattadForEnheter">
    <vt:lpwstr/>
  </property>
  <property fmtid="{D5CDD505-2E9C-101B-9397-08002B2CF9AE}" pid="7" name="Handlingstyp_SSN">
    <vt:lpwstr/>
  </property>
  <property fmtid="{D5CDD505-2E9C-101B-9397-08002B2CF9AE}" pid="8" name="TaxKeyword">
    <vt:lpwstr/>
  </property>
  <property fmtid="{D5CDD505-2E9C-101B-9397-08002B2CF9AE}" pid="9" name="VGR_Lagparagraf">
    <vt:lpwstr/>
  </property>
  <property fmtid="{D5CDD505-2E9C-101B-9397-08002B2CF9AE}" pid="10" name="VGR_SkapatEnhet">
    <vt:lpwstr/>
  </property>
</Properties>
</file>