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3"/>
  </p:notesMasterIdLst>
  <p:sldIdLst>
    <p:sldId id="265" r:id="rId3"/>
    <p:sldId id="287" r:id="rId4"/>
    <p:sldId id="286" r:id="rId5"/>
    <p:sldId id="259" r:id="rId6"/>
    <p:sldId id="292" r:id="rId7"/>
    <p:sldId id="291" r:id="rId8"/>
    <p:sldId id="277" r:id="rId9"/>
    <p:sldId id="272" r:id="rId10"/>
    <p:sldId id="288" r:id="rId11"/>
    <p:sldId id="278" r:id="rId12"/>
    <p:sldId id="273" r:id="rId13"/>
    <p:sldId id="260" r:id="rId14"/>
    <p:sldId id="289" r:id="rId15"/>
    <p:sldId id="262" r:id="rId16"/>
    <p:sldId id="263" r:id="rId17"/>
    <p:sldId id="293" r:id="rId18"/>
    <p:sldId id="280" r:id="rId19"/>
    <p:sldId id="276" r:id="rId20"/>
    <p:sldId id="264" r:id="rId21"/>
    <p:sldId id="28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200" d="100"/>
        <a:sy n="200" d="100"/>
      </p:scale>
      <p:origin x="0" y="-22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2021-08-10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kern="1200" dirty="0">
                <a:solidFill>
                  <a:schemeClr val="tx1"/>
                </a:solidFill>
                <a:effectLst/>
                <a:latin typeface="+mn-lt"/>
                <a:ea typeface="+mn-ea"/>
                <a:cs typeface="+mn-cs"/>
              </a:rPr>
              <a:t>Ingång i vårdförloppet </a:t>
            </a:r>
            <a:r>
              <a:rPr lang="sv-SE" sz="1200" kern="1200" dirty="0">
                <a:solidFill>
                  <a:schemeClr val="tx1"/>
                </a:solidFill>
                <a:effectLst/>
                <a:latin typeface="+mn-lt"/>
                <a:ea typeface="+mn-ea"/>
                <a:cs typeface="+mn-cs"/>
              </a:rPr>
              <a:t>ska ske vid misstanke om osteoporos hos patienter som nyligen haft en fraktur och därmed har hög risk för ny fraktur.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Misstanke om osteoporos hos patient med hög risk för ny fraktur föreligger om något av följande kriterier är uppfyllda: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har nyligen haft en fraktur som misstänks vara osteoporosrelaterad och är 50 år eller äldre.</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har en höftfraktur oavsett ålder.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Tabellen anger de </a:t>
            </a:r>
            <a:r>
              <a:rPr lang="sv-SE" sz="1200" b="1" kern="1200" dirty="0">
                <a:solidFill>
                  <a:schemeClr val="tx1"/>
                </a:solidFill>
                <a:effectLst/>
                <a:latin typeface="+mn-lt"/>
                <a:ea typeface="+mn-ea"/>
                <a:cs typeface="+mn-cs"/>
              </a:rPr>
              <a:t>vanligast förekommande osteoporosrelaterade frakturerna</a:t>
            </a:r>
            <a:r>
              <a:rPr lang="sv-SE" sz="1200" kern="1200" dirty="0">
                <a:solidFill>
                  <a:schemeClr val="tx1"/>
                </a:solidFill>
                <a:effectLst/>
                <a:latin typeface="+mn-lt"/>
                <a:ea typeface="+mn-ea"/>
                <a:cs typeface="+mn-cs"/>
              </a:rPr>
              <a:t>, men en patient med en annan typ av fraktur kan också inkluderas i vårdförloppet om det finns en tydlig misstanke om osteoporos och förhöjd risk för ny fraktur. </a:t>
            </a:r>
          </a:p>
          <a:p>
            <a:r>
              <a:rPr lang="sv-SE" sz="1200" kern="1200" dirty="0">
                <a:solidFill>
                  <a:schemeClr val="tx1"/>
                </a:solidFill>
                <a:effectLst/>
                <a:latin typeface="+mn-lt"/>
                <a:ea typeface="+mn-ea"/>
                <a:cs typeface="+mn-cs"/>
              </a:rPr>
              <a:t>Diagnoskoder som kan vara aktuella i vårdförloppet:</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Höftfraktur (</a:t>
            </a:r>
            <a:r>
              <a:rPr lang="sv-SE" sz="1200" kern="1200" dirty="0" err="1">
                <a:solidFill>
                  <a:schemeClr val="tx1"/>
                </a:solidFill>
                <a:effectLst/>
                <a:latin typeface="+mn-lt"/>
                <a:ea typeface="+mn-ea"/>
                <a:cs typeface="+mn-cs"/>
              </a:rPr>
              <a:t>collum</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pertrochantär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subtrochantär</a:t>
            </a:r>
            <a:r>
              <a:rPr lang="sv-SE" sz="1200" kern="1200" dirty="0">
                <a:solidFill>
                  <a:schemeClr val="tx1"/>
                </a:solidFill>
                <a:effectLst/>
                <a:latin typeface="+mn-lt"/>
                <a:ea typeface="+mn-ea"/>
                <a:cs typeface="+mn-cs"/>
              </a:rPr>
              <a:t>) S72.0, S72.1, S72.2</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Kotfraktur (bröstkota, multipla bröstkotor, ländkota, multipla ländkotor + bäcken, </a:t>
            </a:r>
            <a:r>
              <a:rPr lang="sv-SE" sz="1200" kern="1200" dirty="0" err="1">
                <a:solidFill>
                  <a:schemeClr val="tx1"/>
                </a:solidFill>
                <a:effectLst/>
                <a:latin typeface="+mn-lt"/>
                <a:ea typeface="+mn-ea"/>
                <a:cs typeface="+mn-cs"/>
              </a:rPr>
              <a:t>kotkompression</a:t>
            </a:r>
            <a:r>
              <a:rPr lang="sv-SE" sz="1200" kern="1200" dirty="0">
                <a:solidFill>
                  <a:schemeClr val="tx1"/>
                </a:solidFill>
                <a:effectLst/>
                <a:latin typeface="+mn-lt"/>
                <a:ea typeface="+mn-ea"/>
                <a:cs typeface="+mn-cs"/>
              </a:rPr>
              <a:t>) S22.0, S22.1, S32.0, S32.7, M48.5</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Bäckenfraktur (</a:t>
            </a:r>
            <a:r>
              <a:rPr lang="sv-SE" sz="1200" kern="1200" dirty="0" err="1">
                <a:solidFill>
                  <a:schemeClr val="tx1"/>
                </a:solidFill>
                <a:effectLst/>
                <a:latin typeface="+mn-lt"/>
                <a:ea typeface="+mn-ea"/>
                <a:cs typeface="+mn-cs"/>
              </a:rPr>
              <a:t>sacrum</a:t>
            </a:r>
            <a:r>
              <a:rPr lang="sv-SE" sz="1200" kern="1200" dirty="0">
                <a:solidFill>
                  <a:schemeClr val="tx1"/>
                </a:solidFill>
                <a:effectLst/>
                <a:latin typeface="+mn-lt"/>
                <a:ea typeface="+mn-ea"/>
                <a:cs typeface="+mn-cs"/>
              </a:rPr>
              <a:t>, os </a:t>
            </a:r>
            <a:r>
              <a:rPr lang="sv-SE" sz="1200" kern="1200" dirty="0" err="1">
                <a:solidFill>
                  <a:schemeClr val="tx1"/>
                </a:solidFill>
                <a:effectLst/>
                <a:latin typeface="+mn-lt"/>
                <a:ea typeface="+mn-ea"/>
                <a:cs typeface="+mn-cs"/>
              </a:rPr>
              <a:t>ilium</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acetabulum</a:t>
            </a:r>
            <a:r>
              <a:rPr lang="sv-SE" sz="1200" kern="1200" dirty="0">
                <a:solidFill>
                  <a:schemeClr val="tx1"/>
                </a:solidFill>
                <a:effectLst/>
                <a:latin typeface="+mn-lt"/>
                <a:ea typeface="+mn-ea"/>
                <a:cs typeface="+mn-cs"/>
              </a:rPr>
              <a:t>, os pubis) S32.1, S32.3, S32.4, S32.5</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Överarm (proximala </a:t>
            </a:r>
            <a:r>
              <a:rPr lang="sv-SE" sz="1200" kern="1200" dirty="0" err="1">
                <a:solidFill>
                  <a:schemeClr val="tx1"/>
                </a:solidFill>
                <a:effectLst/>
                <a:latin typeface="+mn-lt"/>
                <a:ea typeface="+mn-ea"/>
                <a:cs typeface="+mn-cs"/>
              </a:rPr>
              <a:t>humerus</a:t>
            </a:r>
            <a:r>
              <a:rPr lang="sv-SE" sz="1200" kern="1200" dirty="0">
                <a:solidFill>
                  <a:schemeClr val="tx1"/>
                </a:solidFill>
                <a:effectLst/>
                <a:latin typeface="+mn-lt"/>
                <a:ea typeface="+mn-ea"/>
                <a:cs typeface="+mn-cs"/>
              </a:rPr>
              <a:t>) S42.2</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Handled (distala </a:t>
            </a:r>
            <a:r>
              <a:rPr lang="sv-SE" sz="1200" kern="1200" dirty="0" err="1">
                <a:solidFill>
                  <a:schemeClr val="tx1"/>
                </a:solidFill>
                <a:effectLst/>
                <a:latin typeface="+mn-lt"/>
                <a:ea typeface="+mn-ea"/>
                <a:cs typeface="+mn-cs"/>
              </a:rPr>
              <a:t>radius</a:t>
            </a:r>
            <a:r>
              <a:rPr lang="sv-SE" sz="1200" kern="1200" dirty="0">
                <a:solidFill>
                  <a:schemeClr val="tx1"/>
                </a:solidFill>
                <a:effectLst/>
                <a:latin typeface="+mn-lt"/>
                <a:ea typeface="+mn-ea"/>
                <a:cs typeface="+mn-cs"/>
              </a:rPr>
              <a:t>, distala </a:t>
            </a:r>
            <a:r>
              <a:rPr lang="sv-SE" sz="1200" kern="1200" dirty="0" err="1">
                <a:solidFill>
                  <a:schemeClr val="tx1"/>
                </a:solidFill>
                <a:effectLst/>
                <a:latin typeface="+mn-lt"/>
                <a:ea typeface="+mn-ea"/>
                <a:cs typeface="+mn-cs"/>
              </a:rPr>
              <a:t>radius</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ulna</a:t>
            </a:r>
            <a:r>
              <a:rPr lang="sv-SE" sz="1200" kern="1200" dirty="0">
                <a:solidFill>
                  <a:schemeClr val="tx1"/>
                </a:solidFill>
                <a:effectLst/>
                <a:latin typeface="+mn-lt"/>
                <a:ea typeface="+mn-ea"/>
                <a:cs typeface="+mn-cs"/>
              </a:rPr>
              <a:t>) S52.5, S52.6</a:t>
            </a:r>
          </a:p>
          <a:p>
            <a:r>
              <a:rPr lang="sv-SE" dirty="0">
                <a:effectLst/>
              </a:rPr>
              <a:t> </a:t>
            </a:r>
            <a:r>
              <a:rPr lang="sv-SE" sz="1200" kern="1200" dirty="0">
                <a:solidFill>
                  <a:schemeClr val="tx1"/>
                </a:solidFill>
                <a:effectLst/>
                <a:latin typeface="+mn-lt"/>
                <a:ea typeface="+mn-ea"/>
                <a:cs typeface="+mn-cs"/>
              </a:rPr>
              <a:t> </a:t>
            </a:r>
            <a:endParaRPr lang="sv-SE" sz="1200" b="1" kern="1200" dirty="0">
              <a:solidFill>
                <a:schemeClr val="tx1"/>
              </a:solidFill>
              <a:effectLst/>
              <a:latin typeface="+mn-lt"/>
              <a:ea typeface="+mn-ea"/>
              <a:cs typeface="+mn-cs"/>
            </a:endParaRPr>
          </a:p>
          <a:p>
            <a:r>
              <a:rPr lang="sv-SE" b="1" dirty="0">
                <a:effectLst/>
              </a:rPr>
              <a:t>Ingång i vårdförloppet ska inte ske om:</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Frakturen är lokaliserad i skalle, hand eller fot.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är yngre än 50 år och har en fraktur som inte är en höftfraktur.</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0" indent="0">
              <a:buFont typeface="Arial" panose="020B0604020202020204" pitchFamily="34" charset="0"/>
              <a:buNone/>
            </a:pPr>
            <a:r>
              <a:rPr lang="sv-SE" sz="1200" b="1" kern="1200" dirty="0">
                <a:solidFill>
                  <a:schemeClr val="tx1"/>
                </a:solidFill>
                <a:effectLst/>
                <a:latin typeface="+mn-lt"/>
                <a:ea typeface="+mn-ea"/>
                <a:cs typeface="+mn-cs"/>
              </a:rPr>
              <a:t>Utgång ur påbörjat vårdförlopp kan ske på något av följande sätt: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har genomgått riskvärdering och bedöms ha låg risk för ny fraktur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har genomgått utredning, blivit föremål för riktade åtgärder och fått en plan för fortsatt omhändertagande och uppföljning</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har behov av osteoporos- eller endokrinologspecialistbedömning</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inte bedöms gagnas av fortsatt utredning och behandling relaterat till exempelvis kort förväntad överlevnad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redan står på adekvat behandling och behandlingssvikt inte bedöms föreligga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patienten väljer att avstå från att ingå i vårdförloppet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90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frakturkedja@quantifyresearch.com"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elltklinisktkunskapsstod.se/vardprogramochvardforlopp" TargetMode="External"/><Relationship Id="rId2" Type="http://schemas.openxmlformats.org/officeDocument/2006/relationships/hyperlink" Target="http://www.kunskapsstyrningvard.se/"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kunskapsstyrningvard.se/kunskapsstod/personcentreradesammanhallnavardforlopp/godkandavardforlopp/vardforlopposteoporos.1823.html"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9.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3350941" y="2349500"/>
            <a:ext cx="6611206"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rPr>
              <a:t>Personcentrerat och sammanhållet vårdförlopp</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sv-SE" dirty="0">
                <a:solidFill>
                  <a:srgbClr val="FFFFFF"/>
                </a:solidFill>
                <a:latin typeface="Calibri" panose="020F0502020204030204"/>
              </a:rPr>
              <a:t>Osteoporos – sekundärprevention efter fraktur</a:t>
            </a:r>
            <a:endParaRPr kumimoji="0" lang="sv-SE" sz="36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073959" y="2624623"/>
            <a:ext cx="6954982" cy="2930093"/>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p:cNvSpPr>
            <a:spLocks noGrp="1"/>
          </p:cNvSpPr>
          <p:nvPr>
            <p:ph type="ctrTitle"/>
          </p:nvPr>
        </p:nvSpPr>
        <p:spPr>
          <a:xfrm>
            <a:off x="4073959" y="570660"/>
            <a:ext cx="6512087" cy="609793"/>
          </a:xfrm>
        </p:spPr>
        <p:txBody>
          <a:bodyPr/>
          <a:lstStyle/>
          <a:p>
            <a:r>
              <a:rPr lang="sv-SE" dirty="0"/>
              <a:t>Vårdförloppet i korthet</a:t>
            </a:r>
          </a:p>
        </p:txBody>
      </p:sp>
      <p:sp>
        <p:nvSpPr>
          <p:cNvPr id="4" name="Platshållare för text 3"/>
          <p:cNvSpPr>
            <a:spLocks noGrp="1"/>
          </p:cNvSpPr>
          <p:nvPr>
            <p:ph type="body" sz="quarter" idx="10"/>
          </p:nvPr>
        </p:nvSpPr>
        <p:spPr>
          <a:xfrm>
            <a:off x="4286395" y="2549237"/>
            <a:ext cx="6880369" cy="3001818"/>
          </a:xfrm>
        </p:spPr>
        <p:txBody>
          <a:bodyPr>
            <a:normAutofit lnSpcReduction="10000"/>
          </a:bodyPr>
          <a:lstStyle/>
          <a:p>
            <a:r>
              <a:rPr lang="sv-SE" sz="2000" dirty="0"/>
              <a:t> </a:t>
            </a:r>
          </a:p>
          <a:p>
            <a:r>
              <a:rPr lang="sv-SE" sz="2000" dirty="0"/>
              <a:t>Gemensamt är att alla patienter med osteoporosrelaterad fraktur ska:</a:t>
            </a:r>
          </a:p>
          <a:p>
            <a:pPr marL="342900" lvl="0" indent="-342900">
              <a:buFont typeface="Arial" panose="020B0604020202020204" pitchFamily="34" charset="0"/>
              <a:buChar char="•"/>
            </a:pPr>
            <a:r>
              <a:rPr lang="sv-SE" sz="2000" dirty="0"/>
              <a:t>Identifieras</a:t>
            </a:r>
          </a:p>
          <a:p>
            <a:pPr marL="342900" lvl="0" indent="-342900">
              <a:buFont typeface="Arial" panose="020B0604020202020204" pitchFamily="34" charset="0"/>
              <a:buChar char="•"/>
            </a:pPr>
            <a:r>
              <a:rPr lang="sv-SE" sz="2000" dirty="0"/>
              <a:t>Riskbedömas</a:t>
            </a:r>
          </a:p>
          <a:p>
            <a:pPr marL="342900" lvl="0" indent="-342900">
              <a:buFont typeface="Arial" panose="020B0604020202020204" pitchFamily="34" charset="0"/>
              <a:buChar char="•"/>
            </a:pPr>
            <a:r>
              <a:rPr lang="sv-SE" sz="2000" dirty="0"/>
              <a:t>Utredas </a:t>
            </a:r>
          </a:p>
          <a:p>
            <a:pPr marL="342900" lvl="0" indent="-342900">
              <a:buFont typeface="Arial" panose="020B0604020202020204" pitchFamily="34" charset="0"/>
              <a:buChar char="•"/>
            </a:pPr>
            <a:r>
              <a:rPr lang="sv-SE" sz="2000" dirty="0"/>
              <a:t>Behandlas </a:t>
            </a:r>
          </a:p>
          <a:p>
            <a:pPr marL="342900" lvl="0" indent="-342900">
              <a:buFont typeface="Arial" panose="020B0604020202020204" pitchFamily="34" charset="0"/>
              <a:buChar char="•"/>
            </a:pPr>
            <a:r>
              <a:rPr lang="sv-SE" sz="2000" dirty="0"/>
              <a:t>Följas upp</a:t>
            </a:r>
          </a:p>
        </p:txBody>
      </p:sp>
      <p:sp>
        <p:nvSpPr>
          <p:cNvPr id="8" name="textruta 7"/>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2" name="Bildobjekt 1"/>
          <p:cNvPicPr>
            <a:picLocks noChangeAspect="1"/>
          </p:cNvPicPr>
          <p:nvPr/>
        </p:nvPicPr>
        <p:blipFill rotWithShape="1">
          <a:blip r:embed="rId2" cstate="print">
            <a:extLst>
              <a:ext uri="{28A0092B-C50C-407E-A947-70E740481C1C}">
                <a14:useLocalDpi xmlns:a14="http://schemas.microsoft.com/office/drawing/2010/main" val="0"/>
              </a:ext>
            </a:extLst>
          </a:blip>
          <a:srcRect l="38557" r="27468"/>
          <a:stretch/>
        </p:blipFill>
        <p:spPr>
          <a:xfrm>
            <a:off x="138546" y="824"/>
            <a:ext cx="3389212" cy="6650182"/>
          </a:xfrm>
          <a:prstGeom prst="rect">
            <a:avLst/>
          </a:prstGeom>
        </p:spPr>
      </p:pic>
      <p:sp>
        <p:nvSpPr>
          <p:cNvPr id="7" name="Rektangel 6"/>
          <p:cNvSpPr/>
          <p:nvPr/>
        </p:nvSpPr>
        <p:spPr>
          <a:xfrm>
            <a:off x="4073959" y="1440873"/>
            <a:ext cx="6096000" cy="923330"/>
          </a:xfrm>
          <a:prstGeom prst="rect">
            <a:avLst/>
          </a:prstGeom>
        </p:spPr>
        <p:txBody>
          <a:bodyPr>
            <a:spAutoFit/>
          </a:bodyPr>
          <a:lstStyle/>
          <a:p>
            <a:r>
              <a:rPr lang="sv-SE" dirty="0"/>
              <a:t>Vårdförloppet är indelat i två förlopp, baserat på typ av fraktur och huruvida det </a:t>
            </a:r>
            <a:r>
              <a:rPr lang="sv-SE" i="1" dirty="0"/>
              <a:t>primära omhändertagandet sker i sluten- eller öppenvård</a:t>
            </a:r>
            <a:r>
              <a:rPr lang="sv-SE" dirty="0"/>
              <a:t>.</a:t>
            </a:r>
          </a:p>
        </p:txBody>
      </p:sp>
    </p:spTree>
    <p:extLst>
      <p:ext uri="{BB962C8B-B14F-4D97-AF65-F5344CB8AC3E}">
        <p14:creationId xmlns:p14="http://schemas.microsoft.com/office/powerpoint/2010/main" val="97420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36000" cy="360000"/>
          </a:xfrm>
          <a:prstGeom prst="rect">
            <a:avLst/>
          </a:prstGeom>
          <a:solidFill>
            <a:srgbClr val="9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Åtgärdsblock</a:t>
            </a:r>
          </a:p>
        </p:txBody>
      </p:sp>
      <p:sp>
        <p:nvSpPr>
          <p:cNvPr id="12" name="Vänsterpil 11"/>
          <p:cNvSpPr/>
          <p:nvPr/>
        </p:nvSpPr>
        <p:spPr>
          <a:xfrm rot="10800000">
            <a:off x="3183844" y="2389940"/>
            <a:ext cx="864000" cy="288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ell 5"/>
          <p:cNvGraphicFramePr>
            <a:graphicFrameLocks noGrp="1"/>
          </p:cNvGraphicFramePr>
          <p:nvPr>
            <p:extLst>
              <p:ext uri="{D42A27DB-BD31-4B8C-83A1-F6EECF244321}">
                <p14:modId xmlns:p14="http://schemas.microsoft.com/office/powerpoint/2010/main" val="2283956992"/>
              </p:ext>
            </p:extLst>
          </p:nvPr>
        </p:nvGraphicFramePr>
        <p:xfrm>
          <a:off x="4572896" y="2052330"/>
          <a:ext cx="6335738" cy="4098544"/>
        </p:xfrm>
        <a:graphic>
          <a:graphicData uri="http://schemas.openxmlformats.org/drawingml/2006/table">
            <a:tbl>
              <a:tblPr firstRow="1" bandRow="1">
                <a:tableStyleId>{2D5ABB26-0587-4C30-8999-92F81FD0307C}</a:tableStyleId>
              </a:tblPr>
              <a:tblGrid>
                <a:gridCol w="4218179">
                  <a:extLst>
                    <a:ext uri="{9D8B030D-6E8A-4147-A177-3AD203B41FA5}">
                      <a16:colId xmlns:a16="http://schemas.microsoft.com/office/drawing/2014/main" val="1177575122"/>
                    </a:ext>
                  </a:extLst>
                </a:gridCol>
                <a:gridCol w="2117559">
                  <a:extLst>
                    <a:ext uri="{9D8B030D-6E8A-4147-A177-3AD203B41FA5}">
                      <a16:colId xmlns:a16="http://schemas.microsoft.com/office/drawing/2014/main" val="636639073"/>
                    </a:ext>
                  </a:extLst>
                </a:gridCol>
              </a:tblGrid>
              <a:tr h="370840">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Arial" panose="020B0604020202020204" pitchFamily="34" charset="0"/>
                        </a:rPr>
                        <a:t>Hälso- och sjukvårdens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sv-SE"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Patientens åtgärder</a:t>
                      </a:r>
                      <a:endParaRPr lang="sv-SE"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788643"/>
                  </a:ext>
                </a:extLst>
              </a:tr>
              <a:tr h="370840">
                <a:tc>
                  <a:txBody>
                    <a:bodyPr/>
                    <a:lstStyle/>
                    <a:p>
                      <a:pPr>
                        <a:lnSpc>
                          <a:spcPct val="115000"/>
                        </a:lnSpc>
                        <a:spcAft>
                          <a:spcPts val="0"/>
                        </a:spcAft>
                      </a:pPr>
                      <a:r>
                        <a:rPr lang="sv-SE" sz="1600" b="1" dirty="0">
                          <a:effectLst/>
                          <a:latin typeface="Calibri" panose="020F0502020204030204" pitchFamily="34" charset="0"/>
                          <a:ea typeface="Calibri" panose="020F0502020204030204" pitchFamily="34" charset="0"/>
                          <a:cs typeface="Calibri" panose="020F0502020204030204" pitchFamily="34" charset="0"/>
                        </a:rPr>
                        <a:t>(s-A) </a:t>
                      </a:r>
                      <a:r>
                        <a:rPr lang="sv-SE" sz="1600" b="1" i="1" dirty="0">
                          <a:effectLst/>
                          <a:latin typeface="Calibri" panose="020F0502020204030204" pitchFamily="34" charset="0"/>
                          <a:ea typeface="Calibri" panose="020F0502020204030204" pitchFamily="34" charset="0"/>
                          <a:cs typeface="Calibri" panose="020F0502020204030204" pitchFamily="34" charset="0"/>
                        </a:rPr>
                        <a:t>Frakturkoordinator</a:t>
                      </a:r>
                      <a:r>
                        <a:rPr lang="sv-SE" sz="1600" b="1" dirty="0">
                          <a:effectLst/>
                          <a:latin typeface="Calibri" panose="020F0502020204030204" pitchFamily="34" charset="0"/>
                          <a:ea typeface="Calibri" panose="020F0502020204030204" pitchFamily="34" charset="0"/>
                          <a:cs typeface="Calibri" panose="020F0502020204030204" pitchFamily="34" charset="0"/>
                        </a:rPr>
                        <a:t> – riskvärdering för ny fraktur </a:t>
                      </a:r>
                      <a:r>
                        <a:rPr lang="sv-SE" sz="1600" dirty="0">
                          <a:effectLst/>
                          <a:latin typeface="Calibri" panose="020F0502020204030204" pitchFamily="34" charset="0"/>
                          <a:ea typeface="Calibri" panose="020F0502020204030204" pitchFamily="34" charset="0"/>
                          <a:cs typeface="Calibri" panose="020F0502020204030204" pitchFamily="34" charset="0"/>
                        </a:rPr>
                        <a:t>[21] – KVÅ-kod AN098</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sv-SE" sz="1600" i="1" dirty="0">
                          <a:effectLst/>
                          <a:latin typeface="Calibri" panose="020F0502020204030204" pitchFamily="34" charset="0"/>
                          <a:ea typeface="Calibri" panose="020F0502020204030204" pitchFamily="34" charset="0"/>
                          <a:cs typeface="Times New Roman" panose="02020603050405020304" pitchFamily="18" charset="0"/>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frakturriskfrågor (FRAX eller liknande) </a:t>
                      </a:r>
                    </a:p>
                    <a:p>
                      <a:pPr marL="342900" lvl="0" indent="-342900">
                        <a:spcAft>
                          <a:spcPts val="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tidigare fraktur (tidpunkt och typ av fraktur)</a:t>
                      </a:r>
                    </a:p>
                    <a:p>
                      <a:pPr marL="342900" lvl="0" indent="-342900">
                        <a:spcAft>
                          <a:spcPts val="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fallrisk</a:t>
                      </a:r>
                    </a:p>
                    <a:p>
                      <a:pPr marL="342900" lvl="0" indent="-342900">
                        <a:spcAft>
                          <a:spcPts val="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inhämtande av ytterligare information om hälso- och levnadsvanor (inklusive eventuell tidigare eller pågående osteoporosbehandling) samt resultat av genomförda laboratorieundersökningar (se även lokala eller nationella vårdprogram)</a:t>
                      </a:r>
                    </a:p>
                    <a:p>
                      <a:pPr marL="342900" lvl="0" indent="-342900">
                        <a:spcAft>
                          <a:spcPts val="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information om osteoporos och fraktur </a:t>
                      </a:r>
                    </a:p>
                    <a:p>
                      <a:pPr>
                        <a:lnSpc>
                          <a:spcPct val="115000"/>
                        </a:lnSpc>
                        <a:spcAft>
                          <a:spcPts val="0"/>
                        </a:spcAft>
                      </a:pPr>
                      <a:r>
                        <a:rPr lang="sv-SE" sz="1600" dirty="0">
                          <a:effectLst/>
                          <a:latin typeface="Calibri" panose="020F0502020204030204" pitchFamily="34" charset="0"/>
                          <a:ea typeface="Calibri" panose="020F0502020204030204" pitchFamily="34" charset="0"/>
                          <a:cs typeface="Calibri" panose="020F0502020204030204" pitchFamily="34" charset="0"/>
                        </a:rPr>
                        <a:t>Fortsätt till block (s-B).</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marL="288925">
                        <a:spcAft>
                          <a:spcPts val="0"/>
                        </a:spcAft>
                      </a:pPr>
                      <a:r>
                        <a:rPr lang="sv-SE"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sv-SE" sz="1600" kern="1200" dirty="0">
                          <a:solidFill>
                            <a:schemeClr val="tx1"/>
                          </a:solidFill>
                          <a:effectLst/>
                          <a:latin typeface="+mn-lt"/>
                          <a:ea typeface="+mn-ea"/>
                          <a:cs typeface="+mn-cs"/>
                        </a:rPr>
                        <a:t>Delta i beslut om vidare utredning.</a:t>
                      </a:r>
                    </a:p>
                    <a:p>
                      <a:pPr marL="285750" indent="-285750">
                        <a:buFont typeface="Arial" panose="020B0604020202020204" pitchFamily="34" charset="0"/>
                        <a:buChar char="•"/>
                      </a:pPr>
                      <a:r>
                        <a:rPr lang="sv-SE" sz="1600" kern="1200" dirty="0">
                          <a:solidFill>
                            <a:schemeClr val="tx1"/>
                          </a:solidFill>
                          <a:effectLst/>
                          <a:latin typeface="+mn-lt"/>
                          <a:ea typeface="+mn-ea"/>
                          <a:cs typeface="+mn-cs"/>
                        </a:rPr>
                        <a:t>Ta del av information om osteoporos och risker för fraktur.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99594"/>
                  </a:ext>
                </a:extLst>
              </a:tr>
            </a:tbl>
          </a:graphicData>
        </a:graphic>
      </p:graphicFrame>
      <p:sp>
        <p:nvSpPr>
          <p:cNvPr id="13" name="textruta 12"/>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14"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758" y="1906567"/>
            <a:ext cx="3032881" cy="4387907"/>
          </a:xfrm>
          <a:prstGeom prst="rect">
            <a:avLst/>
          </a:prstGeom>
          <a:noFill/>
        </p:spPr>
      </p:pic>
    </p:spTree>
    <p:extLst>
      <p:ext uri="{BB962C8B-B14F-4D97-AF65-F5344CB8AC3E}">
        <p14:creationId xmlns:p14="http://schemas.microsoft.com/office/powerpoint/2010/main" val="27482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16451" y="462489"/>
            <a:ext cx="9144000"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1081943" y="1430097"/>
            <a:ext cx="9262140" cy="4751557"/>
          </a:xfrm>
          <a:prstGeom prst="rect">
            <a:avLst/>
          </a:prstGeom>
          <a:solidFill>
            <a:schemeClr val="accent1">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a:spcBef>
                <a:spcPts val="600"/>
              </a:spcBef>
              <a:spcAft>
                <a:spcPts val="600"/>
              </a:spcAft>
            </a:pPr>
            <a:r>
              <a:rPr lang="sv-SE" sz="2000" dirty="0">
                <a:solidFill>
                  <a:schemeClr val="tx1"/>
                </a:solidFill>
              </a:rPr>
              <a:t>Identifiering av </a:t>
            </a:r>
            <a:r>
              <a:rPr lang="sv-SE" sz="2000" b="1" dirty="0">
                <a:solidFill>
                  <a:schemeClr val="tx1"/>
                </a:solidFill>
              </a:rPr>
              <a:t>alla</a:t>
            </a:r>
            <a:r>
              <a:rPr lang="sv-SE" sz="2000" dirty="0">
                <a:solidFill>
                  <a:schemeClr val="tx1"/>
                </a:solidFill>
              </a:rPr>
              <a:t> patienter med osteoporosrelaterad fraktur</a:t>
            </a:r>
            <a:endParaRPr lang="sv-SE" sz="2800" dirty="0">
              <a:solidFill>
                <a:schemeClr val="tx1"/>
              </a:solidFill>
            </a:endParaRPr>
          </a:p>
          <a:p>
            <a:pPr>
              <a:spcBef>
                <a:spcPts val="600"/>
              </a:spcBef>
            </a:pPr>
            <a:r>
              <a:rPr lang="sv-SE" b="1" dirty="0">
                <a:solidFill>
                  <a:schemeClr val="tx1"/>
                </a:solidFill>
              </a:rPr>
              <a:t>Frakturkedja</a:t>
            </a:r>
          </a:p>
          <a:p>
            <a:pPr marL="800100" lvl="1" indent="-342900">
              <a:spcBef>
                <a:spcPts val="600"/>
              </a:spcBef>
              <a:buFont typeface="Arial" panose="020B0604020202020204" pitchFamily="34" charset="0"/>
              <a:buChar char="•"/>
            </a:pPr>
            <a:r>
              <a:rPr lang="sv-SE" sz="1600" dirty="0">
                <a:solidFill>
                  <a:schemeClr val="tx1"/>
                </a:solidFill>
              </a:rPr>
              <a:t>Ett systematiskt omhändertagande av patienter i samband med fraktur med hjälp av en dedikerad koordinator. Det aktuella vårdförloppet är inriktat på personer som haft fraktur i närtid, medan personer som haft en fraktur tidigare inte ingår i detta sammanhållna förlopp, oaktat att de också bör riskvärderas och behandlas när så är motiverat.</a:t>
            </a:r>
          </a:p>
          <a:p>
            <a:pPr>
              <a:spcBef>
                <a:spcPts val="600"/>
              </a:spcBef>
            </a:pPr>
            <a:r>
              <a:rPr lang="sv-SE" b="1" dirty="0">
                <a:solidFill>
                  <a:schemeClr val="tx1"/>
                </a:solidFill>
              </a:rPr>
              <a:t>Frakturkoordinator</a:t>
            </a:r>
          </a:p>
          <a:p>
            <a:pPr marL="800100" lvl="1" indent="-342900">
              <a:spcBef>
                <a:spcPts val="600"/>
              </a:spcBef>
              <a:buFont typeface="Arial" panose="020B0604020202020204" pitchFamily="34" charset="0"/>
              <a:buChar char="•"/>
            </a:pPr>
            <a:r>
              <a:rPr lang="sv-SE" sz="1600" dirty="0">
                <a:solidFill>
                  <a:schemeClr val="tx1"/>
                </a:solidFill>
              </a:rPr>
              <a:t>För att frakturkedjan ska fungera optimalt krävs att det finns en koordinator (fraktur- eller osteoporoskoordinator), som i nära anslutning till frakturtillfället kan identifiera patienter med hög risk för ytterligare fraktur. Koordinatorn ska även göra en riskbedömning och se till att patienten blir omhändertagen på ett korrekt sätt.</a:t>
            </a:r>
          </a:p>
          <a:p>
            <a:pPr>
              <a:spcBef>
                <a:spcPts val="600"/>
              </a:spcBef>
            </a:pPr>
            <a:r>
              <a:rPr lang="sv-SE" b="1" dirty="0">
                <a:solidFill>
                  <a:schemeClr val="tx1"/>
                </a:solidFill>
              </a:rPr>
              <a:t>Fallprevention</a:t>
            </a:r>
            <a:endParaRPr lang="sv-SE" sz="2400" b="1" dirty="0">
              <a:solidFill>
                <a:schemeClr val="tx1"/>
              </a:solidFill>
            </a:endParaRPr>
          </a:p>
          <a:p>
            <a:pPr marL="800100" lvl="1" indent="-342900">
              <a:spcBef>
                <a:spcPts val="600"/>
              </a:spcBef>
              <a:buFont typeface="Arial" panose="020B0604020202020204" pitchFamily="34" charset="0"/>
              <a:buChar char="•"/>
              <a:defRPr/>
            </a:pPr>
            <a:r>
              <a:rPr lang="sv-SE" sz="1600" dirty="0">
                <a:solidFill>
                  <a:schemeClr val="tx1"/>
                </a:solidFill>
              </a:rPr>
              <a:t>Ett övergripande begrepp för alla åtgärder som kan minska risken för fall och kan innefatta olika modaliteter av fysisk träning, hemanpassning, hjälpmedel, läkemedelsgenomgång etcetera. Fallpreventionsåtgärder behöver variera utifrån personens förutsättningar och lokala möjligheter. Ansvaret för åtgärderna kan också ligga hos olika huvudmän.</a:t>
            </a: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10" name="textruta 9"/>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191966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438119" y="570517"/>
            <a:ext cx="3502226" cy="473050"/>
          </a:xfrm>
        </p:spPr>
        <p:txBody>
          <a:bodyPr>
            <a:normAutofit fontScale="90000"/>
          </a:bodyPr>
          <a:lstStyle/>
          <a:p>
            <a:r>
              <a:rPr lang="sv-SE" dirty="0"/>
              <a:t>Patientkontrakt</a:t>
            </a:r>
          </a:p>
        </p:txBody>
      </p:sp>
      <p:sp>
        <p:nvSpPr>
          <p:cNvPr id="5" name="Platshållare för text 4"/>
          <p:cNvSpPr>
            <a:spLocks noGrp="1"/>
          </p:cNvSpPr>
          <p:nvPr>
            <p:ph type="body" sz="quarter" idx="10"/>
          </p:nvPr>
        </p:nvSpPr>
        <p:spPr>
          <a:xfrm>
            <a:off x="6438119" y="1624645"/>
            <a:ext cx="5153517" cy="1414118"/>
          </a:xfrm>
        </p:spPr>
        <p:txBody>
          <a:bodyPr>
            <a:normAutofit/>
          </a:bodyPr>
          <a:lstStyle/>
          <a:p>
            <a:r>
              <a:rPr lang="sv-SE" sz="1800" dirty="0"/>
              <a:t>Patientdelaktighet och patientöverenskommelse finns med i hela vårdförloppet genom att patienten kontinuerligt informeras om möjliga åtgärder och kan påverka dessa samt är delaktig i besluten.</a:t>
            </a:r>
          </a:p>
          <a:p>
            <a:endParaRPr lang="sv-SE" dirty="0"/>
          </a:p>
        </p:txBody>
      </p:sp>
      <p:sp>
        <p:nvSpPr>
          <p:cNvPr id="7" name="Rektangel 6"/>
          <p:cNvSpPr/>
          <p:nvPr/>
        </p:nvSpPr>
        <p:spPr>
          <a:xfrm>
            <a:off x="6512275" y="3483567"/>
            <a:ext cx="5079361" cy="177982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Syftet med Patientkontrakt är att genom en gemensam överenskommelse mellan patient och vårdgivare säkerställa delaktighet, samordning och tillgänglighet med patientens perspektiv som utgångspunkt.</a:t>
            </a:r>
          </a:p>
        </p:txBody>
      </p:sp>
      <p:sp>
        <p:nvSpPr>
          <p:cNvPr id="8" name="textruta 7"/>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9" name="Bildobjekt 8"/>
          <p:cNvPicPr>
            <a:picLocks noChangeAspect="1"/>
          </p:cNvPicPr>
          <p:nvPr/>
        </p:nvPicPr>
        <p:blipFill rotWithShape="1">
          <a:blip r:embed="rId2">
            <a:extLst>
              <a:ext uri="{28A0092B-C50C-407E-A947-70E740481C1C}">
                <a14:useLocalDpi xmlns:a14="http://schemas.microsoft.com/office/drawing/2010/main" val="0"/>
              </a:ext>
            </a:extLst>
          </a:blip>
          <a:srcRect l="26068" r="15819"/>
          <a:stretch/>
        </p:blipFill>
        <p:spPr>
          <a:xfrm>
            <a:off x="98988" y="0"/>
            <a:ext cx="5806559" cy="6665976"/>
          </a:xfrm>
          <a:prstGeom prst="rect">
            <a:avLst/>
          </a:prstGeom>
        </p:spPr>
      </p:pic>
    </p:spTree>
    <p:extLst>
      <p:ext uri="{BB962C8B-B14F-4D97-AF65-F5344CB8AC3E}">
        <p14:creationId xmlns:p14="http://schemas.microsoft.com/office/powerpoint/2010/main" val="157024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181155"/>
            <a:ext cx="9144000" cy="1045479"/>
          </a:xfrm>
        </p:spPr>
        <p:txBody>
          <a:bodyPr>
            <a:normAutofit fontScale="90000"/>
          </a:bodyPr>
          <a:lstStyle/>
          <a:p>
            <a:r>
              <a:rPr lang="sv-SE" dirty="0"/>
              <a:t>Vad kommer att följas upp?</a:t>
            </a:r>
            <a:br>
              <a:rPr lang="sv-SE" dirty="0"/>
            </a:br>
            <a:r>
              <a:rPr lang="sv-SE" dirty="0"/>
              <a:t>- Exempel på utfallsmått och processmått</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560384"/>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a:t>
            </a:r>
          </a:p>
        </p:txBody>
      </p:sp>
      <p:sp>
        <p:nvSpPr>
          <p:cNvPr id="10" name="Rectangle 9">
            <a:extLst>
              <a:ext uri="{FF2B5EF4-FFF2-40B4-BE49-F238E27FC236}">
                <a16:creationId xmlns:a16="http://schemas.microsoft.com/office/drawing/2014/main" id="{B6A3914D-6AB0-4643-82B5-C41FCC809901}"/>
              </a:ext>
            </a:extLst>
          </p:cNvPr>
          <p:cNvSpPr/>
          <p:nvPr/>
        </p:nvSpPr>
        <p:spPr>
          <a:xfrm>
            <a:off x="988742" y="2163802"/>
            <a:ext cx="4905375" cy="3447447"/>
          </a:xfrm>
          <a:prstGeom prst="rect">
            <a:avLst/>
          </a:prstGeom>
          <a:solidFill>
            <a:schemeClr val="accent1">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dirty="0" err="1">
                <a:solidFill>
                  <a:schemeClr val="tx1"/>
                </a:solidFill>
              </a:rPr>
              <a:t>Återfraktur</a:t>
            </a:r>
            <a:r>
              <a:rPr lang="sv-SE" dirty="0">
                <a:solidFill>
                  <a:schemeClr val="tx1"/>
                </a:solidFill>
              </a:rPr>
              <a:t> efter 3 år (målvärde: 20% färre jämfört med 2011–2013)</a:t>
            </a:r>
          </a:p>
          <a:p>
            <a:pPr marL="742950" lvl="1" indent="-285750">
              <a:buFont typeface="Arial" panose="020B0604020202020204" pitchFamily="34" charset="0"/>
              <a:buChar char="•"/>
            </a:pPr>
            <a:r>
              <a:rPr lang="sv-SE" dirty="0">
                <a:solidFill>
                  <a:schemeClr val="tx1"/>
                </a:solidFill>
              </a:rPr>
              <a:t>Kvinnor 50–75 år</a:t>
            </a:r>
          </a:p>
          <a:p>
            <a:pPr marL="742950" lvl="1" indent="-285750">
              <a:buFont typeface="Arial" panose="020B0604020202020204" pitchFamily="34" charset="0"/>
              <a:buChar char="•"/>
            </a:pPr>
            <a:r>
              <a:rPr lang="sv-SE" dirty="0">
                <a:solidFill>
                  <a:schemeClr val="tx1"/>
                </a:solidFill>
              </a:rPr>
              <a:t>Kvinnor &gt;75 år</a:t>
            </a:r>
          </a:p>
          <a:p>
            <a:pPr marL="742950" lvl="1" indent="-285750">
              <a:buFont typeface="Arial" panose="020B0604020202020204" pitchFamily="34" charset="0"/>
              <a:buChar char="•"/>
            </a:pPr>
            <a:r>
              <a:rPr lang="sv-SE" dirty="0">
                <a:solidFill>
                  <a:schemeClr val="tx1"/>
                </a:solidFill>
              </a:rPr>
              <a:t>Män 50–75 år</a:t>
            </a:r>
          </a:p>
          <a:p>
            <a:pPr marL="742950" lvl="1" indent="-285750">
              <a:buFont typeface="Arial" panose="020B0604020202020204" pitchFamily="34" charset="0"/>
              <a:buChar char="•"/>
            </a:pPr>
            <a:r>
              <a:rPr lang="sv-SE" dirty="0">
                <a:solidFill>
                  <a:schemeClr val="tx1"/>
                </a:solidFill>
              </a:rPr>
              <a:t>Män &gt;75 år</a:t>
            </a:r>
          </a:p>
          <a:p>
            <a:pPr lvl="1"/>
            <a:endParaRPr lang="sv-SE" dirty="0">
              <a:solidFill>
                <a:schemeClr val="tx1"/>
              </a:solidFill>
            </a:endParaRPr>
          </a:p>
          <a:p>
            <a:pPr marL="285750" indent="-285750">
              <a:buFont typeface="Arial" panose="020B0604020202020204" pitchFamily="34" charset="0"/>
              <a:buChar char="•"/>
            </a:pPr>
            <a:r>
              <a:rPr lang="sv-SE" dirty="0">
                <a:solidFill>
                  <a:schemeClr val="tx1"/>
                </a:solidFill>
              </a:rPr>
              <a:t>Andel personer med diagnos ”osteoporosrelaterad fraktur” som behandlas med läkemedel mot osteoporos (målvärde 60%)</a:t>
            </a:r>
          </a:p>
          <a:p>
            <a:pPr lvl="0">
              <a:spcBef>
                <a:spcPts val="600"/>
              </a:spcBef>
            </a:pPr>
            <a:endParaRPr lang="sv-SE" sz="2000" dirty="0">
              <a:solidFill>
                <a:srgbClr val="000000"/>
              </a:solidFill>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3F30D1A-8F25-4810-A47A-39C95C855260}"/>
              </a:ext>
            </a:extLst>
          </p:cNvPr>
          <p:cNvSpPr/>
          <p:nvPr/>
        </p:nvSpPr>
        <p:spPr>
          <a:xfrm>
            <a:off x="6254308" y="2139206"/>
            <a:ext cx="4998334" cy="3467742"/>
          </a:xfrm>
          <a:prstGeom prst="rect">
            <a:avLst/>
          </a:prstGeom>
          <a:solidFill>
            <a:schemeClr val="accent1">
              <a:lumMod val="20000"/>
              <a:lumOff val="8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Bef>
                <a:spcPts val="600"/>
              </a:spcBef>
              <a:buFont typeface="Arial" panose="020B0604020202020204" pitchFamily="34" charset="0"/>
              <a:buChar char="•"/>
            </a:pPr>
            <a:r>
              <a:rPr lang="sv-SE" dirty="0">
                <a:solidFill>
                  <a:schemeClr val="tx1"/>
                </a:solidFill>
              </a:rPr>
              <a:t>Frakturpatienter som genomgått riskvärdering (målvärde 90%)</a:t>
            </a:r>
          </a:p>
          <a:p>
            <a:pPr marL="342900" indent="-342900">
              <a:spcBef>
                <a:spcPts val="600"/>
              </a:spcBef>
              <a:buFont typeface="Arial" panose="020B0604020202020204" pitchFamily="34" charset="0"/>
              <a:buChar char="•"/>
            </a:pPr>
            <a:endParaRPr lang="sv-SE" sz="2000" dirty="0">
              <a:solidFill>
                <a:schemeClr val="tx1"/>
              </a:solidFill>
            </a:endParaRPr>
          </a:p>
          <a:p>
            <a:pPr marL="342900" lvl="0" indent="-342900">
              <a:spcBef>
                <a:spcPts val="600"/>
              </a:spcBef>
              <a:buFont typeface="Arial" panose="020B0604020202020204" pitchFamily="34" charset="0"/>
              <a:buChar char="•"/>
            </a:pPr>
            <a:r>
              <a:rPr lang="sv-SE" dirty="0">
                <a:solidFill>
                  <a:schemeClr val="tx1"/>
                </a:solidFill>
              </a:rPr>
              <a:t>Tid från diagnos ”osteoporosrelaterad fraktur” till start läkemedelsbehandling det vill säga utan DXA -undersökning (målvärde 8 veckor)</a:t>
            </a:r>
          </a:p>
          <a:p>
            <a:pPr marL="342900" lvl="0" indent="-342900">
              <a:spcBef>
                <a:spcPts val="600"/>
              </a:spcBef>
              <a:buFont typeface="Arial" panose="020B0604020202020204" pitchFamily="34" charset="0"/>
              <a:buChar char="•"/>
            </a:pPr>
            <a:endParaRPr lang="sv-SE" dirty="0">
              <a:solidFill>
                <a:schemeClr val="tx1"/>
              </a:solidFill>
            </a:endParaRPr>
          </a:p>
          <a:p>
            <a:pPr marL="342900" indent="-342900">
              <a:spcBef>
                <a:spcPts val="600"/>
              </a:spcBef>
              <a:buFont typeface="Arial" panose="020B0604020202020204" pitchFamily="34" charset="0"/>
              <a:buChar char="•"/>
            </a:pPr>
            <a:r>
              <a:rPr lang="sv-SE" dirty="0">
                <a:solidFill>
                  <a:schemeClr val="tx1"/>
                </a:solidFill>
              </a:rPr>
              <a:t>Tid från diagnos till påbörjad fallprevention för patienter med diagnos ”osteoporosrelaterad fraktur” (</a:t>
            </a:r>
            <a:r>
              <a:rPr lang="sv-SE" sz="2000" dirty="0">
                <a:solidFill>
                  <a:schemeClr val="tx1"/>
                </a:solidFill>
              </a:rPr>
              <a:t>målvärde 16 veckor)</a:t>
            </a:r>
          </a:p>
          <a:p>
            <a:pPr marL="342900" lvl="0" indent="-342900">
              <a:spcBef>
                <a:spcPts val="600"/>
              </a:spcBef>
              <a:buFont typeface="Arial" panose="020B0604020202020204" pitchFamily="34" charset="0"/>
              <a:buChar char="•"/>
            </a:pPr>
            <a:endParaRPr lang="sv-SE" sz="2000" dirty="0">
              <a:solidFill>
                <a:schemeClr val="tx1"/>
              </a:solidFill>
              <a:ea typeface="Calibri" panose="020F0502020204030204" pitchFamily="34" charset="0"/>
              <a:cs typeface="Arial" panose="020B0604020202020204" pitchFamily="34" charset="0"/>
            </a:endParaRP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7655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9" y="1564430"/>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a:t>
            </a:r>
          </a:p>
        </p:txBody>
      </p:sp>
      <p:sp>
        <p:nvSpPr>
          <p:cNvPr id="6" name="Rectangle 5">
            <a:extLst>
              <a:ext uri="{FF2B5EF4-FFF2-40B4-BE49-F238E27FC236}">
                <a16:creationId xmlns:a16="http://schemas.microsoft.com/office/drawing/2014/main" id="{01F77448-64CF-4386-8406-839026FD8FC9}"/>
              </a:ext>
            </a:extLst>
          </p:cNvPr>
          <p:cNvSpPr/>
          <p:nvPr/>
        </p:nvSpPr>
        <p:spPr>
          <a:xfrm>
            <a:off x="988742" y="5683372"/>
            <a:ext cx="9209431" cy="834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sv-SE" i="1" dirty="0"/>
              <a:t>Socialstyrelsens hälsodataregister, vissa nationella datakällor saknas i nuläget men arbete pågår. </a:t>
            </a:r>
          </a:p>
          <a:p>
            <a:pPr marL="0" marR="0" lvl="0" indent="0" defTabSz="914400" rtl="0" eaLnBrk="1" fontAlgn="auto" latinLnBrk="0" hangingPunct="1">
              <a:lnSpc>
                <a:spcPct val="100000"/>
              </a:lnSpc>
              <a:spcBef>
                <a:spcPts val="600"/>
              </a:spcBef>
              <a:spcAft>
                <a:spcPts val="0"/>
              </a:spcAft>
              <a:buClrTx/>
              <a:buSzTx/>
              <a:buFontTx/>
              <a:buNone/>
              <a:tabLst/>
              <a:defRPr/>
            </a:pPr>
            <a:endParaRPr kumimoji="0" lang="sv-SE" sz="1600" b="0" i="0" u="none" strike="noStrike" kern="1200" cap="none" spc="0" normalizeH="0" noProof="0" dirty="0">
              <a:ln>
                <a:noFill/>
              </a:ln>
              <a:solidFill>
                <a:srgbClr val="FFFFFF"/>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8BFA1D06-CE48-4110-8485-A9D28524682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464" y="5723573"/>
            <a:ext cx="754004" cy="754004"/>
          </a:xfrm>
          <a:prstGeom prst="rect">
            <a:avLst/>
          </a:prstGeom>
          <a:noFill/>
        </p:spPr>
      </p:pic>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6"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1633" y="1333203"/>
            <a:ext cx="1023016" cy="754175"/>
          </a:xfrm>
          <a:prstGeom prst="rect">
            <a:avLst/>
          </a:prstGeom>
        </p:spPr>
      </p:pic>
      <p:sp>
        <p:nvSpPr>
          <p:cNvPr id="16" name="textruta 15"/>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4932810"/>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lvl="0" indent="-285750">
              <a:spcBef>
                <a:spcPts val="200"/>
              </a:spcBef>
              <a:buFont typeface="Arial" panose="020B0604020202020204" pitchFamily="34" charset="0"/>
              <a:buChar char="•"/>
            </a:pPr>
            <a:r>
              <a:rPr lang="sv-SE" sz="1600" dirty="0">
                <a:solidFill>
                  <a:schemeClr val="tx1"/>
                </a:solidFill>
              </a:rPr>
              <a:t>Fler individer får riskvärdering och anpassade utredningsåtgärder för osteoporos.</a:t>
            </a:r>
          </a:p>
          <a:p>
            <a:pPr marL="285750" lvl="0" indent="-285750">
              <a:spcBef>
                <a:spcPts val="200"/>
              </a:spcBef>
              <a:buFont typeface="Arial" panose="020B0604020202020204" pitchFamily="34" charset="0"/>
              <a:buChar char="•"/>
            </a:pPr>
            <a:r>
              <a:rPr lang="sv-SE" sz="1600" dirty="0">
                <a:solidFill>
                  <a:schemeClr val="tx1"/>
                </a:solidFill>
              </a:rPr>
              <a:t>Fler individer får tillgång till rätt behandlingsåtgärder för att förebygga fraktur.</a:t>
            </a:r>
          </a:p>
          <a:p>
            <a:pPr marL="285750" lvl="0" indent="-285750">
              <a:spcBef>
                <a:spcPts val="200"/>
              </a:spcBef>
              <a:buFont typeface="Arial" panose="020B0604020202020204" pitchFamily="34" charset="0"/>
              <a:buChar char="•"/>
            </a:pPr>
            <a:r>
              <a:rPr lang="sv-SE" sz="1600" dirty="0">
                <a:solidFill>
                  <a:schemeClr val="tx1"/>
                </a:solidFill>
              </a:rPr>
              <a:t>Färre individer drabbas av nya frakturer</a:t>
            </a:r>
          </a:p>
          <a:p>
            <a:pPr marL="285750" lvl="0" indent="-285750">
              <a:spcBef>
                <a:spcPts val="200"/>
              </a:spcBef>
              <a:buFont typeface="Arial" panose="020B0604020202020204" pitchFamily="34" charset="0"/>
              <a:buChar char="•"/>
            </a:pPr>
            <a:r>
              <a:rPr lang="sv-SE" sz="1600" dirty="0">
                <a:solidFill>
                  <a:schemeClr val="tx1"/>
                </a:solidFill>
              </a:rPr>
              <a:t>Färre individer behöver sjukvårdsinsatser och kommunala stödinsatser.  </a:t>
            </a:r>
          </a:p>
          <a:p>
            <a:pPr marL="285750" lvl="0" indent="-285750">
              <a:spcBef>
                <a:spcPts val="200"/>
              </a:spcBef>
              <a:buFont typeface="Arial" panose="020B0604020202020204" pitchFamily="34" charset="0"/>
              <a:buChar char="•"/>
            </a:pPr>
            <a:r>
              <a:rPr lang="sv-SE" sz="1600" dirty="0">
                <a:solidFill>
                  <a:schemeClr val="tx1"/>
                </a:solidFill>
              </a:rPr>
              <a:t>Minskad dödlighet.</a:t>
            </a:r>
          </a:p>
          <a:p>
            <a:pPr marL="285750" lvl="0" indent="-285750">
              <a:spcBef>
                <a:spcPts val="200"/>
              </a:spcBef>
              <a:buFont typeface="Arial" panose="020B0604020202020204" pitchFamily="34" charset="0"/>
              <a:buChar char="•"/>
            </a:pPr>
            <a:r>
              <a:rPr lang="sv-SE" sz="1600" dirty="0">
                <a:solidFill>
                  <a:schemeClr val="tx1"/>
                </a:solidFill>
              </a:rPr>
              <a:t>Fler individer med sekundär osteoporos identifieras och får tillgång till adekvata åtgärder.</a:t>
            </a:r>
          </a:p>
          <a:p>
            <a:pPr marL="285750" lvl="0" indent="-285750">
              <a:spcBef>
                <a:spcPts val="200"/>
              </a:spcBef>
              <a:buFont typeface="Arial" panose="020B0604020202020204" pitchFamily="34" charset="0"/>
              <a:buChar char="•"/>
            </a:pPr>
            <a:r>
              <a:rPr lang="sv-SE" sz="1600" dirty="0">
                <a:solidFill>
                  <a:schemeClr val="tx1"/>
                </a:solidFill>
              </a:rPr>
              <a:t>Patientsäkerheten förbättras genom ett tydligt vårdförlopp baserat på nationella riktlinjer och vårdprogram.</a:t>
            </a:r>
          </a:p>
          <a:p>
            <a:pPr marL="285750" lvl="0" indent="-285750">
              <a:spcBef>
                <a:spcPts val="200"/>
              </a:spcBef>
              <a:buFont typeface="Arial" panose="020B0604020202020204" pitchFamily="34" charset="0"/>
              <a:buChar char="•"/>
            </a:pPr>
            <a:r>
              <a:rPr lang="sv-SE" sz="1600" dirty="0">
                <a:solidFill>
                  <a:schemeClr val="tx1"/>
                </a:solidFill>
              </a:rPr>
              <a:t>Individens förutsättningar till delaktighet förbättrats i och med definierade åtgärder för patienten i varje åtgärdsblock.</a:t>
            </a:r>
          </a:p>
          <a:p>
            <a:pPr marL="285750" lvl="0" indent="-285750">
              <a:spcBef>
                <a:spcPts val="200"/>
              </a:spcBef>
              <a:buFont typeface="Arial" panose="020B0604020202020204" pitchFamily="34" charset="0"/>
              <a:buChar char="•"/>
            </a:pPr>
            <a:r>
              <a:rPr lang="sv-SE" sz="1600" dirty="0">
                <a:solidFill>
                  <a:schemeClr val="tx1"/>
                </a:solidFill>
              </a:rPr>
              <a:t>Vårdförloppet gör att patienter följs upp</a:t>
            </a:r>
            <a:r>
              <a:rPr lang="sv-SE" sz="1400" dirty="0">
                <a:solidFill>
                  <a:schemeClr val="tx1"/>
                </a:solidFill>
              </a:rPr>
              <a:t>.</a:t>
            </a:r>
          </a:p>
        </p:txBody>
      </p:sp>
      <p:sp>
        <p:nvSpPr>
          <p:cNvPr id="9" name="Rectangle 8">
            <a:extLst>
              <a:ext uri="{FF2B5EF4-FFF2-40B4-BE49-F238E27FC236}">
                <a16:creationId xmlns:a16="http://schemas.microsoft.com/office/drawing/2014/main" id="{B0B07D15-DBC9-4A8D-93AF-5B2C4F8F0C21}"/>
              </a:ext>
            </a:extLst>
          </p:cNvPr>
          <p:cNvSpPr/>
          <p:nvPr/>
        </p:nvSpPr>
        <p:spPr>
          <a:xfrm>
            <a:off x="7026442" y="1666398"/>
            <a:ext cx="4681544" cy="3626039"/>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Eventuella risker/svårigheter</a:t>
            </a:r>
          </a:p>
          <a:p>
            <a:pPr marL="285750" lvl="0" indent="-285750">
              <a:spcBef>
                <a:spcPts val="200"/>
              </a:spcBef>
              <a:buFont typeface="Arial" panose="020B0604020202020204" pitchFamily="34" charset="0"/>
              <a:buChar char="•"/>
            </a:pPr>
            <a:r>
              <a:rPr lang="sv-SE" sz="1600" dirty="0">
                <a:solidFill>
                  <a:schemeClr val="tx1"/>
                </a:solidFill>
              </a:rPr>
              <a:t>Ökad sannolikhet för omotiverad vård (utredningar av patienter som ej visar sig ha diagnos).</a:t>
            </a:r>
          </a:p>
          <a:p>
            <a:pPr marL="285750" lvl="0" indent="-285750">
              <a:spcBef>
                <a:spcPts val="200"/>
              </a:spcBef>
              <a:buFont typeface="Arial" panose="020B0604020202020204" pitchFamily="34" charset="0"/>
              <a:buChar char="•"/>
            </a:pPr>
            <a:r>
              <a:rPr lang="sv-SE" sz="1600" dirty="0">
                <a:solidFill>
                  <a:schemeClr val="tx1"/>
                </a:solidFill>
              </a:rPr>
              <a:t>Kompetensbrist på andra vårdområden om befintlig kompetens fokuseras till utförande av åtgärder som ryms inom detta vårdförloppet.</a:t>
            </a:r>
          </a:p>
          <a:p>
            <a:pPr marL="285750" lvl="0" indent="-285750">
              <a:spcBef>
                <a:spcPts val="200"/>
              </a:spcBef>
              <a:buFont typeface="Arial" panose="020B0604020202020204" pitchFamily="34" charset="0"/>
              <a:buChar char="•"/>
            </a:pPr>
            <a:r>
              <a:rPr lang="sv-SE" sz="1600" dirty="0">
                <a:solidFill>
                  <a:schemeClr val="tx1"/>
                </a:solidFill>
              </a:rPr>
              <a:t>Ökad läkemedelsbehandling kan bidra till fler behandlingsrelaterade biverkningar.</a:t>
            </a:r>
          </a:p>
          <a:p>
            <a:pPr marL="285750" lvl="0" indent="-285750">
              <a:spcBef>
                <a:spcPts val="200"/>
              </a:spcBef>
              <a:buFont typeface="Arial" panose="020B0604020202020204" pitchFamily="34" charset="0"/>
              <a:buChar char="•"/>
            </a:pPr>
            <a:r>
              <a:rPr lang="sv-SE" sz="1600" dirty="0">
                <a:solidFill>
                  <a:schemeClr val="tx1"/>
                </a:solidFill>
              </a:rPr>
              <a:t>Ökad oro för läkemedelsbiverkningar, särskilt för sällsynta men svårare biverkningar</a:t>
            </a:r>
          </a:p>
          <a:p>
            <a:pPr marL="285750" lvl="0" indent="-285750">
              <a:spcBef>
                <a:spcPts val="200"/>
              </a:spcBef>
              <a:buFont typeface="Arial" panose="020B0604020202020204" pitchFamily="34" charset="0"/>
              <a:buChar char="•"/>
            </a:pPr>
            <a:r>
              <a:rPr lang="sv-SE" sz="1600" dirty="0">
                <a:solidFill>
                  <a:schemeClr val="tx1"/>
                </a:solidFill>
              </a:rPr>
              <a:t>Ökad fysisk aktivitet och träning kan öka risken för träningsrelaterade fall.</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10" name="textruta 9"/>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Hälsoekonomisk analys</a:t>
            </a:r>
          </a:p>
        </p:txBody>
      </p:sp>
      <p:sp>
        <p:nvSpPr>
          <p:cNvPr id="11" name="Content Placeholder 10"/>
          <p:cNvSpPr>
            <a:spLocks noGrp="1"/>
          </p:cNvSpPr>
          <p:nvPr>
            <p:ph idx="1"/>
          </p:nvPr>
        </p:nvSpPr>
        <p:spPr>
          <a:xfrm>
            <a:off x="838200" y="1825625"/>
            <a:ext cx="5769634" cy="4038057"/>
          </a:xfrm>
        </p:spPr>
        <p:txBody>
          <a:bodyPr>
            <a:normAutofit lnSpcReduction="10000"/>
          </a:bodyPr>
          <a:lstStyle/>
          <a:p>
            <a:pPr marL="342900" indent="-342900">
              <a:buFont typeface="Arial" panose="020B0604020202020204" pitchFamily="34" charset="0"/>
              <a:buChar char="•"/>
            </a:pPr>
            <a:r>
              <a:rPr lang="sv-SE" sz="2200" dirty="0"/>
              <a:t>För att modellera kostnader för en frakturkedja finns ett webbaserat verktyg.  Verktyget bygger på nationella och regionala data avseende frakturer, kostnader för personal, bentäthetsmätning, läkemedel, besök i vården. </a:t>
            </a:r>
          </a:p>
          <a:p>
            <a:pPr marL="342900" indent="-342900">
              <a:buFont typeface="Arial" panose="020B0604020202020204" pitchFamily="34" charset="0"/>
              <a:buChar char="•"/>
            </a:pPr>
            <a:r>
              <a:rPr lang="sv-SE" sz="2200" dirty="0"/>
              <a:t>Det kan därmed ge en uppfattning om vinster och kostnader i förhållandet till lokal implementering av en frakturkedja. </a:t>
            </a:r>
          </a:p>
          <a:p>
            <a:endParaRPr lang="sv-SE" dirty="0"/>
          </a:p>
          <a:p>
            <a:endParaRPr lang="sv-SE" sz="1400" dirty="0"/>
          </a:p>
          <a:p>
            <a:r>
              <a:rPr lang="sv-SE" sz="1400" dirty="0"/>
              <a:t>Kontakta </a:t>
            </a:r>
            <a:r>
              <a:rPr lang="sv-SE" sz="1400" dirty="0" err="1"/>
              <a:t>Quantify</a:t>
            </a:r>
            <a:r>
              <a:rPr lang="sv-SE" sz="1400" dirty="0"/>
              <a:t> Research AB för </a:t>
            </a:r>
            <a:r>
              <a:rPr lang="sv-SE" sz="1400"/>
              <a:t>mer information. </a:t>
            </a:r>
          </a:p>
          <a:p>
            <a:r>
              <a:rPr lang="sv-SE" sz="1200" u="sng">
                <a:hlinkClick r:id="rId2"/>
              </a:rPr>
              <a:t>frakturkedja@quantifyresearch.com</a:t>
            </a:r>
            <a:endParaRPr lang="sv-SE" sz="1200" u="sng" dirty="0"/>
          </a:p>
          <a:p>
            <a:endParaRPr lang="sv-SE"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502" y="1690688"/>
            <a:ext cx="5203701" cy="3295015"/>
          </a:xfrm>
          <a:prstGeom prst="rect">
            <a:avLst/>
          </a:prstGeom>
          <a:ln w="28575">
            <a:solidFill>
              <a:schemeClr val="tx1"/>
            </a:solidFill>
          </a:ln>
        </p:spPr>
      </p:pic>
    </p:spTree>
    <p:extLst>
      <p:ext uri="{BB962C8B-B14F-4D97-AF65-F5344CB8AC3E}">
        <p14:creationId xmlns:p14="http://schemas.microsoft.com/office/powerpoint/2010/main" val="329037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6708960" cy="4595622"/>
          </a:xfrm>
        </p:spPr>
        <p:txBody>
          <a:bodyPr>
            <a:normAutofit fontScale="85000" lnSpcReduction="2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764111729"/>
              </p:ext>
            </p:extLst>
          </p:nvPr>
        </p:nvGraphicFramePr>
        <p:xfrm>
          <a:off x="580293" y="826094"/>
          <a:ext cx="9712023" cy="5561024"/>
        </p:xfrm>
        <a:graphic>
          <a:graphicData uri="http://schemas.openxmlformats.org/drawingml/2006/table">
            <a:tbl>
              <a:tblPr firstRow="1" firstCol="1" bandRow="1">
                <a:tableStyleId>{69012ECD-51FC-41F1-AA8D-1B2483CD663E}</a:tableStyleId>
              </a:tblPr>
              <a:tblGrid>
                <a:gridCol w="2673046">
                  <a:extLst>
                    <a:ext uri="{9D8B030D-6E8A-4147-A177-3AD203B41FA5}">
                      <a16:colId xmlns:a16="http://schemas.microsoft.com/office/drawing/2014/main" val="3973459589"/>
                    </a:ext>
                  </a:extLst>
                </a:gridCol>
                <a:gridCol w="4295777">
                  <a:extLst>
                    <a:ext uri="{9D8B030D-6E8A-4147-A177-3AD203B41FA5}">
                      <a16:colId xmlns:a16="http://schemas.microsoft.com/office/drawing/2014/main" val="138910382"/>
                    </a:ext>
                  </a:extLst>
                </a:gridCol>
                <a:gridCol w="2743200">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dirty="0">
                          <a:effectLst/>
                        </a:rPr>
                        <a:t>Namn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latin typeface="+mn-lt"/>
                          <a:ea typeface="+mn-ea"/>
                          <a:cs typeface="+mn-cs"/>
                        </a:rPr>
                        <a:t>Yrkesroll/motsvarande</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dirty="0">
                          <a:effectLst/>
                        </a:rPr>
                        <a:t>Region/sjukvårdsregion</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67460">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Anders </a:t>
                      </a:r>
                      <a:r>
                        <a:rPr lang="sv-SE" sz="1800" b="1" dirty="0" err="1">
                          <a:effectLst/>
                          <a:latin typeface="+mn-lt"/>
                          <a:ea typeface="Times New Roman" panose="02020603050405020304" pitchFamily="18" charset="0"/>
                          <a:cs typeface="Calibri" panose="020F0502020204030204" pitchFamily="34" charset="0"/>
                        </a:rPr>
                        <a:t>Koldestam</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Geriatriker</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V</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stra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9928518"/>
                  </a:ext>
                </a:extLst>
              </a:tr>
              <a:tr h="176934">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Andreas </a:t>
                      </a:r>
                      <a:r>
                        <a:rPr lang="sv-SE" sz="1800" b="1" dirty="0" err="1">
                          <a:effectLst/>
                          <a:latin typeface="+mn-lt"/>
                          <a:ea typeface="Times New Roman" panose="02020603050405020304" pitchFamily="18" charset="0"/>
                          <a:cs typeface="Calibri" panose="020F0502020204030204" pitchFamily="34" charset="0"/>
                        </a:rPr>
                        <a:t>Kindmark</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Endokrinolog</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Region Uppsala </a:t>
                      </a:r>
                      <a:r>
                        <a:rPr lang="sv-SE" sz="1600" b="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a:effectLst/>
                          <a:latin typeface="Calibri" panose="020F0502020204030204" pitchFamily="34" charset="0"/>
                          <a:ea typeface="Times New Roman" panose="02020603050405020304" pitchFamily="18" charset="0"/>
                          <a:cs typeface="Calibri" panose="020F0502020204030204" pitchFamily="34" charset="0"/>
                        </a:rPr>
                        <a:t>rebro</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041989"/>
                  </a:ext>
                </a:extLst>
              </a:tr>
              <a:tr h="159408">
                <a:tc>
                  <a:txBody>
                    <a:bodyPr/>
                    <a:lstStyle/>
                    <a:p>
                      <a:pPr>
                        <a:lnSpc>
                          <a:spcPct val="115000"/>
                        </a:lnSpc>
                        <a:spcAft>
                          <a:spcPts val="0"/>
                        </a:spcAft>
                      </a:pPr>
                      <a:r>
                        <a:rPr lang="sv-SE" sz="1800" b="1">
                          <a:effectLst/>
                          <a:latin typeface="+mn-lt"/>
                          <a:ea typeface="Times New Roman" panose="02020603050405020304" pitchFamily="18" charset="0"/>
                          <a:cs typeface="Calibri" panose="020F0502020204030204" pitchFamily="34" charset="0"/>
                        </a:rPr>
                        <a:t>Anne-Marie Jaarnek</a:t>
                      </a:r>
                      <a:endParaRPr lang="sv-SE" sz="18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Patientf</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retr</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dare</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 </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730688"/>
                  </a:ext>
                </a:extLst>
              </a:tr>
              <a:tr h="129182">
                <a:tc>
                  <a:txBody>
                    <a:bodyPr/>
                    <a:lstStyle/>
                    <a:p>
                      <a:pPr>
                        <a:lnSpc>
                          <a:spcPct val="90000"/>
                        </a:lnSpc>
                        <a:spcAft>
                          <a:spcPts val="0"/>
                        </a:spcAft>
                      </a:pPr>
                      <a:r>
                        <a:rPr lang="sv-SE" sz="1800" b="1" dirty="0">
                          <a:effectLst/>
                          <a:latin typeface="+mn-lt"/>
                          <a:ea typeface="Times New Roman" panose="02020603050405020304" pitchFamily="18" charset="0"/>
                          <a:cs typeface="Calibri" panose="020F0502020204030204" pitchFamily="34" charset="0"/>
                        </a:rPr>
                        <a:t>Britt-Marie </a:t>
                      </a:r>
                      <a:r>
                        <a:rPr lang="sv-SE" sz="1800" b="1" dirty="0" err="1">
                          <a:effectLst/>
                          <a:latin typeface="+mn-lt"/>
                          <a:ea typeface="Times New Roman" panose="02020603050405020304" pitchFamily="18" charset="0"/>
                          <a:cs typeface="Calibri" panose="020F0502020204030204" pitchFamily="34" charset="0"/>
                        </a:rPr>
                        <a:t>Nyhäll</a:t>
                      </a:r>
                      <a:r>
                        <a:rPr lang="sv-SE" sz="1800" b="1" dirty="0">
                          <a:effectLst/>
                          <a:latin typeface="+mn-lt"/>
                          <a:ea typeface="Times New Roman" panose="02020603050405020304" pitchFamily="18" charset="0"/>
                          <a:cs typeface="Calibri" panose="020F0502020204030204" pitchFamily="34" charset="0"/>
                        </a:rPr>
                        <a:t>-Wåhlin (processledare)</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Reumatolog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Region Uppsala </a:t>
                      </a:r>
                      <a:r>
                        <a:rPr lang="sv-SE" sz="1600" b="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a:effectLst/>
                          <a:latin typeface="Calibri" panose="020F0502020204030204" pitchFamily="34" charset="0"/>
                          <a:ea typeface="Times New Roman" panose="02020603050405020304" pitchFamily="18" charset="0"/>
                          <a:cs typeface="Calibri" panose="020F0502020204030204" pitchFamily="34" charset="0"/>
                        </a:rPr>
                        <a:t>rebro</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299480"/>
                  </a:ext>
                </a:extLst>
              </a:tr>
              <a:tr h="0">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Cecilia </a:t>
                      </a:r>
                      <a:r>
                        <a:rPr lang="sv-SE" sz="1800" b="1" dirty="0" err="1">
                          <a:effectLst/>
                          <a:latin typeface="+mn-lt"/>
                          <a:ea typeface="Times New Roman" panose="02020603050405020304" pitchFamily="18" charset="0"/>
                          <a:cs typeface="Calibri" panose="020F0502020204030204" pitchFamily="34" charset="0"/>
                        </a:rPr>
                        <a:t>Madebrink</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Leg sjukgymnast, frakturkoordinator</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Region Syd</a:t>
                      </a:r>
                      <a:r>
                        <a:rPr lang="sv-SE" sz="1600" b="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a:effectLst/>
                          <a:latin typeface="Calibri" panose="020F0502020204030204" pitchFamily="34" charset="0"/>
                          <a:ea typeface="Times New Roman" panose="02020603050405020304" pitchFamily="18" charset="0"/>
                          <a:cs typeface="Calibri" panose="020F0502020204030204" pitchFamily="34" charset="0"/>
                        </a:rPr>
                        <a:t>stra</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6488147"/>
                  </a:ext>
                </a:extLst>
              </a:tr>
              <a:tr h="120990">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Hans Ranch Lundin</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Allm</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nl</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kare</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Stockholm Gotland</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800923"/>
                  </a:ext>
                </a:extLst>
              </a:tr>
              <a:tr h="0">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Johannes Norberg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Geriatriker</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Norra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7345"/>
                  </a:ext>
                </a:extLst>
              </a:tr>
              <a:tr h="238338">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Kristian Axelsson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L</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kare ortopedi. Ordf</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rande Regional Terapigrupp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V</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stra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280812"/>
                  </a:ext>
                </a:extLst>
              </a:tr>
              <a:tr h="132207">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Kristina Åkesson (ordf.)</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Ortoped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S</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dra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2211026"/>
                  </a:ext>
                </a:extLst>
              </a:tr>
              <a:tr h="103146">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Malin Westling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Fysioterapeut, osteoporoskoordinator</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Uppsala </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rebro</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334297"/>
                  </a:ext>
                </a:extLst>
              </a:tr>
              <a:tr h="161820">
                <a:tc>
                  <a:txBody>
                    <a:bodyPr/>
                    <a:lstStyle/>
                    <a:p>
                      <a:pPr>
                        <a:lnSpc>
                          <a:spcPct val="115000"/>
                        </a:lnSpc>
                        <a:spcAft>
                          <a:spcPts val="0"/>
                        </a:spcAft>
                      </a:pPr>
                      <a:r>
                        <a:rPr lang="sv-SE" sz="1800" b="1">
                          <a:effectLst/>
                          <a:latin typeface="+mn-lt"/>
                          <a:ea typeface="Times New Roman" panose="02020603050405020304" pitchFamily="18" charset="0"/>
                          <a:cs typeface="Calibri" panose="020F0502020204030204" pitchFamily="34" charset="0"/>
                        </a:rPr>
                        <a:t>Margareta Rödén </a:t>
                      </a:r>
                      <a:endParaRPr lang="sv-SE" sz="18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Ortoped</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Norra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0741064"/>
                  </a:ext>
                </a:extLst>
              </a:tr>
              <a:tr h="260054">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Margareta Lindahl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Patientf</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retr</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dare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251599"/>
                  </a:ext>
                </a:extLst>
              </a:tr>
              <a:tr h="204428">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Maria </a:t>
                      </a:r>
                      <a:r>
                        <a:rPr lang="sv-SE" sz="1800" b="1" dirty="0" err="1">
                          <a:effectLst/>
                          <a:latin typeface="+mn-lt"/>
                          <a:ea typeface="Times New Roman" panose="02020603050405020304" pitchFamily="18" charset="0"/>
                          <a:cs typeface="Calibri" panose="020F0502020204030204" pitchFamily="34" charset="0"/>
                        </a:rPr>
                        <a:t>Granborn</a:t>
                      </a:r>
                      <a:r>
                        <a:rPr lang="sv-SE" sz="1800" b="1" dirty="0">
                          <a:effectLst/>
                          <a:latin typeface="+mn-lt"/>
                          <a:ea typeface="Times New Roman" panose="02020603050405020304" pitchFamily="18" charset="0"/>
                          <a:cs typeface="Calibri" panose="020F0502020204030204" pitchFamily="34" charset="0"/>
                        </a:rPr>
                        <a:t>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Apotekare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S</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dra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412052"/>
                  </a:ext>
                </a:extLst>
              </a:tr>
              <a:tr h="136102">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Marta </a:t>
                      </a:r>
                      <a:r>
                        <a:rPr lang="sv-SE" sz="1800" b="1" dirty="0" err="1">
                          <a:effectLst/>
                          <a:latin typeface="+mn-lt"/>
                          <a:ea typeface="Times New Roman" panose="02020603050405020304" pitchFamily="18" charset="0"/>
                          <a:cs typeface="Calibri" panose="020F0502020204030204" pitchFamily="34" charset="0"/>
                        </a:rPr>
                        <a:t>Vergara</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a:effectLst/>
                          <a:latin typeface="Calibri" panose="020F0502020204030204" pitchFamily="34" charset="0"/>
                          <a:ea typeface="Times New Roman" panose="02020603050405020304" pitchFamily="18" charset="0"/>
                          <a:cs typeface="Calibri" panose="020F0502020204030204" pitchFamily="34" charset="0"/>
                        </a:rPr>
                        <a:t>Endokrinolog</a:t>
                      </a:r>
                      <a:endParaRPr lang="sv-SE"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Syd</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stra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1118625"/>
                  </a:ext>
                </a:extLst>
              </a:tr>
              <a:tr h="0">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Susanna </a:t>
                      </a:r>
                      <a:r>
                        <a:rPr lang="sv-SE" sz="1800" b="1" dirty="0" err="1">
                          <a:effectLst/>
                          <a:latin typeface="+mn-lt"/>
                          <a:ea typeface="Times New Roman" panose="02020603050405020304" pitchFamily="18" charset="0"/>
                          <a:cs typeface="Calibri" panose="020F0502020204030204" pitchFamily="34" charset="0"/>
                        </a:rPr>
                        <a:t>Althini</a:t>
                      </a:r>
                      <a:r>
                        <a:rPr lang="sv-SE" sz="1800" b="1" dirty="0">
                          <a:effectLst/>
                          <a:latin typeface="+mn-lt"/>
                          <a:ea typeface="Times New Roman" panose="02020603050405020304" pitchFamily="18" charset="0"/>
                          <a:cs typeface="Calibri" panose="020F0502020204030204" pitchFamily="34" charset="0"/>
                        </a:rPr>
                        <a:t> </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Allm</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nl</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kare </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Stockholm Gotland</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4374590"/>
                  </a:ext>
                </a:extLst>
              </a:tr>
              <a:tr h="325348">
                <a:tc>
                  <a:txBody>
                    <a:bodyPr/>
                    <a:lstStyle/>
                    <a:p>
                      <a:pPr>
                        <a:lnSpc>
                          <a:spcPct val="115000"/>
                        </a:lnSpc>
                        <a:spcAft>
                          <a:spcPts val="0"/>
                        </a:spcAft>
                      </a:pPr>
                      <a:r>
                        <a:rPr lang="sv-SE" sz="1800" b="1" dirty="0">
                          <a:effectLst/>
                          <a:latin typeface="+mn-lt"/>
                          <a:ea typeface="Times New Roman" panose="02020603050405020304" pitchFamily="18" charset="0"/>
                          <a:cs typeface="Calibri" panose="020F0502020204030204" pitchFamily="34" charset="0"/>
                        </a:rPr>
                        <a:t>Ulrika Hjertonsson</a:t>
                      </a:r>
                      <a:endParaRPr lang="sv-SE" sz="18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Sjuksk</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terska, DXA-operat</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600" b="0" dirty="0">
                          <a:effectLst/>
                          <a:latin typeface="Calibri" panose="020F0502020204030204" pitchFamily="34" charset="0"/>
                          <a:ea typeface="Times New Roman" panose="02020603050405020304" pitchFamily="18" charset="0"/>
                          <a:cs typeface="Calibri" panose="020F0502020204030204" pitchFamily="34" charset="0"/>
                        </a:rPr>
                        <a:t>r</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sv-SE" sz="1600" b="0" dirty="0">
                          <a:effectLst/>
                          <a:latin typeface="Calibri" panose="020F0502020204030204" pitchFamily="34" charset="0"/>
                          <a:ea typeface="Times New Roman" panose="02020603050405020304" pitchFamily="18" charset="0"/>
                          <a:cs typeface="Calibri" panose="020F0502020204030204" pitchFamily="34" charset="0"/>
                        </a:rPr>
                        <a:t>Region V</a:t>
                      </a:r>
                      <a:r>
                        <a:rPr lang="sv-SE" sz="16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600" b="0" dirty="0">
                          <a:effectLst/>
                          <a:latin typeface="Calibri" panose="020F0502020204030204" pitchFamily="34" charset="0"/>
                          <a:ea typeface="Times New Roman" panose="02020603050405020304" pitchFamily="18" charset="0"/>
                          <a:cs typeface="Calibri" panose="020F0502020204030204" pitchFamily="34" charset="0"/>
                        </a:rPr>
                        <a:t>stra</a:t>
                      </a:r>
                      <a:endParaRPr lang="sv-S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780841"/>
                  </a:ext>
                </a:extLst>
              </a:tr>
            </a:tbl>
          </a:graphicData>
        </a:graphic>
      </p:graphicFrame>
      <p:sp>
        <p:nvSpPr>
          <p:cNvPr id="3" name="Platshållare för sidfot 2">
            <a:extLst>
              <a:ext uri="{FF2B5EF4-FFF2-40B4-BE49-F238E27FC236}">
                <a16:creationId xmlns:a16="http://schemas.microsoft.com/office/drawing/2014/main" id="{4123DFDD-0D59-44C2-8AE7-01ADC4130B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5">
            <a:extLst>
              <a:ext uri="{FF2B5EF4-FFF2-40B4-BE49-F238E27FC236}">
                <a16:creationId xmlns:a16="http://schemas.microsoft.com/office/drawing/2014/main" id="{01F77448-64CF-4386-8406-839026FD8FC9}"/>
              </a:ext>
            </a:extLst>
          </p:cNvPr>
          <p:cNvSpPr/>
          <p:nvPr/>
        </p:nvSpPr>
        <p:spPr>
          <a:xfrm>
            <a:off x="580292" y="6387118"/>
            <a:ext cx="9712023" cy="381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80000"/>
              </a:lnSpc>
            </a:pPr>
            <a:r>
              <a:rPr lang="sv-SE" sz="1300" dirty="0"/>
              <a:t>Adjungerade: Kommunrepresentant Eva Andersson; Medicinskt ansvarig sjuksköterska Vindelns kommun, Radiolog Mats Geijer; Professor Radiologi Sahlgrenska Universitetssjukhuset</a:t>
            </a:r>
          </a:p>
        </p:txBody>
      </p:sp>
      <p:sp>
        <p:nvSpPr>
          <p:cNvPr id="9" name="textruta 8"/>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265678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Osteoporos – sekundärprevention efter fraktur </a:t>
            </a:r>
          </a:p>
        </p:txBody>
      </p:sp>
      <p:sp>
        <p:nvSpPr>
          <p:cNvPr id="7" name="Rektangel 6"/>
          <p:cNvSpPr/>
          <p:nvPr/>
        </p:nvSpPr>
        <p:spPr>
          <a:xfrm>
            <a:off x="895252" y="1327613"/>
            <a:ext cx="10214205" cy="830997"/>
          </a:xfrm>
          <a:prstGeom prst="rect">
            <a:avLst/>
          </a:prstGeom>
        </p:spPr>
        <p:txBody>
          <a:bodyPr wrap="square">
            <a:spAutoFit/>
          </a:bodyPr>
          <a:lstStyle/>
          <a:p>
            <a:r>
              <a:rPr lang="sv-SE" sz="2400" i="1" dirty="0">
                <a:solidFill>
                  <a:schemeClr val="accent1"/>
                </a:solidFill>
              </a:rPr>
              <a:t>Vårdförloppet inleds vid nyligen genomgången fraktur och avslutas efter riskvärdering och personanpassad åtgärdsplan</a:t>
            </a:r>
          </a:p>
        </p:txBody>
      </p:sp>
      <p:sp>
        <p:nvSpPr>
          <p:cNvPr id="8" name="Rectangle 20">
            <a:extLst>
              <a:ext uri="{FF2B5EF4-FFF2-40B4-BE49-F238E27FC236}">
                <a16:creationId xmlns:a16="http://schemas.microsoft.com/office/drawing/2014/main" id="{3E0FFD61-48A6-4B7A-BD67-7DC59845871C}"/>
              </a:ext>
            </a:extLst>
          </p:cNvPr>
          <p:cNvSpPr/>
          <p:nvPr/>
        </p:nvSpPr>
        <p:spPr>
          <a:xfrm>
            <a:off x="988741" y="2310624"/>
            <a:ext cx="4896000" cy="3420000"/>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lvl="0" indent="-285750">
              <a:spcBef>
                <a:spcPts val="200"/>
              </a:spcBef>
              <a:buFont typeface="Arial" panose="020B0604020202020204" pitchFamily="34" charset="0"/>
              <a:buChar char="•"/>
            </a:pPr>
            <a:r>
              <a:rPr lang="sv-SE" dirty="0">
                <a:solidFill>
                  <a:schemeClr val="tx1"/>
                </a:solidFill>
              </a:rPr>
              <a:t>Fler individer får riskvärdering och anpassade utredningsåtgärder för osteoporos.</a:t>
            </a:r>
          </a:p>
          <a:p>
            <a:pPr lvl="0">
              <a:spcBef>
                <a:spcPts val="200"/>
              </a:spcBef>
            </a:pPr>
            <a:endParaRPr lang="sv-SE" dirty="0">
              <a:solidFill>
                <a:schemeClr val="tx1"/>
              </a:solidFill>
            </a:endParaRPr>
          </a:p>
          <a:p>
            <a:pPr marL="285750" lvl="0" indent="-285750">
              <a:spcBef>
                <a:spcPts val="200"/>
              </a:spcBef>
              <a:buFont typeface="Arial" panose="020B0604020202020204" pitchFamily="34" charset="0"/>
              <a:buChar char="•"/>
            </a:pPr>
            <a:r>
              <a:rPr lang="sv-SE" dirty="0">
                <a:solidFill>
                  <a:schemeClr val="tx1"/>
                </a:solidFill>
              </a:rPr>
              <a:t>Fler individer får tillgång till rätt behandlingsåtgärder för att förebygga fraktur.</a:t>
            </a:r>
          </a:p>
          <a:p>
            <a:pPr marL="285750" lvl="0" indent="-285750">
              <a:spcBef>
                <a:spcPts val="200"/>
              </a:spcBef>
              <a:buFont typeface="Arial" panose="020B0604020202020204" pitchFamily="34" charset="0"/>
              <a:buChar char="•"/>
            </a:pPr>
            <a:endParaRPr lang="sv-SE" dirty="0">
              <a:solidFill>
                <a:schemeClr val="tx1"/>
              </a:solidFill>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Färre personer</a:t>
            </a:r>
            <a:r>
              <a:rPr kumimoji="0" lang="sv-SE" b="0" i="0" u="none" strike="noStrike" kern="1200" cap="none" spc="0" normalizeH="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drabbas av nya frakturer.</a:t>
            </a:r>
          </a:p>
          <a:p>
            <a:pPr marR="0" lvl="0" defTabSz="914400" rtl="0" eaLnBrk="1" fontAlgn="auto" latinLnBrk="0" hangingPunct="1">
              <a:spcBef>
                <a:spcPts val="600"/>
              </a:spcBef>
              <a:buClrTx/>
              <a:buSzTx/>
              <a:tabLst/>
              <a:defRPr/>
            </a:pPr>
            <a:endParaRPr kumimoji="0" lang="sv-SE" b="0" i="0" u="none" strike="noStrike" kern="1200" cap="none" spc="0" normalizeH="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baseline="0" dirty="0">
                <a:solidFill>
                  <a:srgbClr val="000000"/>
                </a:solidFill>
                <a:latin typeface="Calibri" panose="020F0502020204030204"/>
                <a:ea typeface="Calibri" panose="020F0502020204030204" pitchFamily="34" charset="0"/>
                <a:cs typeface="Arial" panose="020B0604020202020204" pitchFamily="34" charset="0"/>
              </a:rPr>
              <a:t>Individens</a:t>
            </a:r>
            <a:r>
              <a:rPr lang="sv-SE" dirty="0">
                <a:solidFill>
                  <a:srgbClr val="000000"/>
                </a:solidFill>
                <a:latin typeface="Calibri" panose="020F0502020204030204"/>
                <a:ea typeface="Calibri" panose="020F0502020204030204" pitchFamily="34" charset="0"/>
                <a:cs typeface="Arial" panose="020B0604020202020204" pitchFamily="34" charset="0"/>
              </a:rPr>
              <a:t> förutsättningar för delaktighet förbättras.</a:t>
            </a:r>
            <a:endParaRPr kumimoji="0" lang="sv-SE"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R="0" lvl="0" defTabSz="914400" rtl="0" eaLnBrk="1" fontAlgn="auto" latinLnBrk="0" hangingPunct="1">
              <a:spcBef>
                <a:spcPts val="600"/>
              </a:spcBef>
              <a:buClrTx/>
              <a:buSzTx/>
              <a:tabLst/>
              <a:defRPr/>
            </a:pP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213457" y="2310624"/>
            <a:ext cx="4896000" cy="3420000"/>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lnSpc>
                <a:spcPct val="115000"/>
              </a:lnSpc>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Vårdförloppet kräver ett systematiskt och strukturerat arbetssätt som gör att färre individer missas.</a:t>
            </a:r>
          </a:p>
          <a:p>
            <a:pPr marL="342900" indent="-342900">
              <a:lnSpc>
                <a:spcPct val="115000"/>
              </a:lnSpc>
              <a:spcBef>
                <a:spcPts val="600"/>
              </a:spcBef>
              <a:buFont typeface="Arial" panose="020B0604020202020204" pitchFamily="34" charset="0"/>
              <a:buChar char="•"/>
            </a:pPr>
            <a:endParaRPr lang="sv-SE" dirty="0">
              <a:solidFill>
                <a:srgbClr val="000000"/>
              </a:solidFill>
              <a:latin typeface="Calibri" panose="020F0502020204030204"/>
              <a:ea typeface="Calibri" panose="020F0502020204030204" pitchFamily="34" charset="0"/>
              <a:cs typeface="Arial" panose="020B0604020202020204" pitchFamily="34" charset="0"/>
            </a:endParaRPr>
          </a:p>
          <a:p>
            <a:pPr marL="342900" indent="-342900">
              <a:lnSpc>
                <a:spcPct val="115000"/>
              </a:lnSpc>
              <a:spcBef>
                <a:spcPts val="600"/>
              </a:spcBef>
              <a:buFont typeface="Arial" panose="020B0604020202020204" pitchFamily="34" charset="0"/>
              <a:buChar char="•"/>
            </a:pPr>
            <a:r>
              <a:rPr lang="sv-SE" dirty="0">
                <a:solidFill>
                  <a:srgbClr val="000000"/>
                </a:solidFill>
                <a:latin typeface="Calibri" panose="020F0502020204030204"/>
                <a:ea typeface="Calibri" panose="020F0502020204030204" pitchFamily="34" charset="0"/>
                <a:cs typeface="Arial" panose="020B0604020202020204" pitchFamily="34" charset="0"/>
              </a:rPr>
              <a:t>Vårdförloppet beskriver byggstenar och kvalitetsaspekter för jämlik frakturprevention men förutsätter lokal anpassning. </a:t>
            </a: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11" name="Rektangel 10"/>
          <p:cNvSpPr/>
          <p:nvPr/>
        </p:nvSpPr>
        <p:spPr>
          <a:xfrm rot="18892177">
            <a:off x="-106694" y="497461"/>
            <a:ext cx="1391149" cy="276999"/>
          </a:xfrm>
          <a:prstGeom prst="rect">
            <a:avLst/>
          </a:prstGeom>
          <a:solidFill>
            <a:schemeClr val="accent1"/>
          </a:solidFill>
          <a:ln w="9525">
            <a:solidFill>
              <a:schemeClr val="tx1"/>
            </a:solidFill>
          </a:ln>
        </p:spPr>
        <p:txBody>
          <a:bodyPr wrap="square">
            <a:spAutoFit/>
          </a:bodyPr>
          <a:lstStyle/>
          <a:p>
            <a:r>
              <a:rPr lang="sv-SE" sz="1200" b="1" i="1" dirty="0">
                <a:solidFill>
                  <a:schemeClr val="bg1"/>
                </a:solidFill>
                <a:latin typeface="Arial" panose="020B0604020202020204" pitchFamily="34" charset="0"/>
                <a:cs typeface="Arial" panose="020B0604020202020204" pitchFamily="34" charset="0"/>
              </a:rPr>
              <a:t>Sammanfattning</a:t>
            </a:r>
          </a:p>
        </p:txBody>
      </p:sp>
    </p:spTree>
    <p:extLst>
      <p:ext uri="{BB962C8B-B14F-4D97-AF65-F5344CB8AC3E}">
        <p14:creationId xmlns:p14="http://schemas.microsoft.com/office/powerpoint/2010/main" val="424942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sz="2000"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Patienter ska uppleva en mer välorganiserad och helhetsorienterad process utan onödig väntetid i samband med utredning och behandling. </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Patienternas livskvalitet och nöjdhet med vården ska förbättras och vården bli mer jämlik och jämställd. </a:t>
            </a:r>
          </a:p>
          <a:p>
            <a:pPr marL="342900" indent="-342900">
              <a:buFont typeface="Arial" panose="020B0604020202020204" pitchFamily="34" charset="0"/>
              <a:buChar char="•"/>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3377" y="427488"/>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573377" y="1422306"/>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2"/>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3"/>
              </a:rPr>
              <a:t>NKK</a:t>
            </a:r>
            <a:endParaRPr lang="sv-SE" dirty="0"/>
          </a:p>
        </p:txBody>
      </p:sp>
      <p:sp>
        <p:nvSpPr>
          <p:cNvPr id="8" name="textruta 7"/>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12" name="Bildobjekt 11"/>
          <p:cNvPicPr>
            <a:picLocks noChangeAspect="1"/>
          </p:cNvPicPr>
          <p:nvPr/>
        </p:nvPicPr>
        <p:blipFill rotWithShape="1">
          <a:blip r:embed="rId4"/>
          <a:srcRect l="19743" t="20043" r="20989" b="18882"/>
          <a:stretch/>
        </p:blipFill>
        <p:spPr>
          <a:xfrm>
            <a:off x="7689951" y="1293092"/>
            <a:ext cx="3881781" cy="2145884"/>
          </a:xfrm>
          <a:prstGeom prst="rect">
            <a:avLst/>
          </a:prstGeom>
          <a:ln w="19050">
            <a:solidFill>
              <a:schemeClr val="tx1"/>
            </a:solidFill>
          </a:ln>
          <a:effectLst>
            <a:outerShdw blurRad="50800" dist="38100" dir="2700000" algn="tl" rotWithShape="0">
              <a:prstClr val="black">
                <a:alpha val="40000"/>
              </a:prstClr>
            </a:outerShdw>
          </a:effectLst>
        </p:spPr>
      </p:pic>
      <p:sp>
        <p:nvSpPr>
          <p:cNvPr id="13" name="Rektangel 12"/>
          <p:cNvSpPr/>
          <p:nvPr/>
        </p:nvSpPr>
        <p:spPr>
          <a:xfrm>
            <a:off x="5932486" y="4869427"/>
            <a:ext cx="4441265" cy="1384995"/>
          </a:xfrm>
          <a:prstGeom prst="rect">
            <a:avLst/>
          </a:prstGeom>
        </p:spPr>
        <p:txBody>
          <a:bodyPr wrap="square">
            <a:spAutoFit/>
          </a:bodyPr>
          <a:lstStyle/>
          <a:p>
            <a:r>
              <a:rPr lang="sv-SE" sz="1200" b="1" dirty="0"/>
              <a:t>Filmer</a:t>
            </a:r>
            <a:r>
              <a:rPr lang="sv-SE" sz="1200" dirty="0"/>
              <a:t> </a:t>
            </a:r>
          </a:p>
          <a:p>
            <a:r>
              <a:rPr lang="sv-SE" sz="1200" dirty="0"/>
              <a:t>Beskriver mål och syfte med vårdförloppet utifrån ett patient- och vårdgivarperspektiv. De intervjuade är ordförande respektive patientrepresentant för den nationella arbetsgrupp (NAG) som har tagit fram vårdförloppet.</a:t>
            </a:r>
          </a:p>
          <a:p>
            <a:endParaRPr lang="sv-SE" sz="1200" dirty="0"/>
          </a:p>
          <a:p>
            <a:r>
              <a:rPr lang="sv-SE" sz="1200" dirty="0">
                <a:hlinkClick r:id="rId5"/>
              </a:rPr>
              <a:t>LÄNK</a:t>
            </a:r>
            <a:endParaRPr lang="sv-SE" sz="1200" dirty="0"/>
          </a:p>
        </p:txBody>
      </p:sp>
      <p:pic>
        <p:nvPicPr>
          <p:cNvPr id="14" name="Bildobjekt 13"/>
          <p:cNvPicPr>
            <a:picLocks noChangeAspect="1"/>
          </p:cNvPicPr>
          <p:nvPr/>
        </p:nvPicPr>
        <p:blipFill rotWithShape="1">
          <a:blip r:embed="rId6"/>
          <a:srcRect l="20310" t="19430" r="21191" b="22830"/>
          <a:stretch/>
        </p:blipFill>
        <p:spPr>
          <a:xfrm>
            <a:off x="6006377" y="2538623"/>
            <a:ext cx="3909484" cy="2170546"/>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854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8743" y="1543698"/>
            <a:ext cx="6205687" cy="4365396"/>
          </a:xfrm>
        </p:spPr>
        <p:txBody>
          <a:bodyPr>
            <a:noAutofit/>
          </a:bodyPr>
          <a:lstStyle/>
          <a:p>
            <a:pPr marL="342900" indent="-342900">
              <a:buFont typeface="Arial" panose="020B0604020202020204" pitchFamily="34" charset="0"/>
              <a:buChar char="•"/>
            </a:pPr>
            <a:r>
              <a:rPr lang="sv-SE" sz="2000" dirty="0"/>
              <a:t>Arbetet med vårdförloppen utgår från en överenskommelse mellan staten och Sveriges Kommuner och Regioner (SKR).</a:t>
            </a:r>
          </a:p>
          <a:p>
            <a:pPr marL="342900" indent="-342900">
              <a:buFont typeface="Arial" panose="020B0604020202020204" pitchFamily="34" charset="0"/>
              <a:buChar char="•"/>
            </a:pPr>
            <a:r>
              <a:rPr lang="sv-SE" sz="20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dirty="0"/>
          </a:p>
          <a:p>
            <a:endParaRPr lang="sv-SE" sz="20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7894224" y="1624979"/>
            <a:ext cx="4297776" cy="3254705"/>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5046617" y="1706884"/>
            <a:ext cx="5595257" cy="3864439"/>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r>
              <a:rPr lang="sv-SE" sz="2000" b="1" dirty="0">
                <a:solidFill>
                  <a:schemeClr val="tx1"/>
                </a:solidFill>
              </a:rPr>
              <a:t>Målsättningen med vårdförloppet är att personer med osteoporosrelaterade frakturer ska:</a:t>
            </a:r>
          </a:p>
          <a:p>
            <a:endParaRPr lang="sv-SE" sz="2000" dirty="0">
              <a:solidFill>
                <a:schemeClr val="tx1"/>
              </a:solidFill>
            </a:endParaRPr>
          </a:p>
          <a:p>
            <a:pPr marL="342900" lvl="0" indent="-342900">
              <a:spcAft>
                <a:spcPts val="400"/>
              </a:spcAft>
              <a:buFont typeface="Arial" panose="020B0604020202020204" pitchFamily="34" charset="0"/>
              <a:buChar char="•"/>
            </a:pPr>
            <a:r>
              <a:rPr lang="sv-SE" sz="2000" dirty="0">
                <a:solidFill>
                  <a:schemeClr val="tx1"/>
                </a:solidFill>
              </a:rPr>
              <a:t>identifieras systematiskt</a:t>
            </a:r>
          </a:p>
          <a:p>
            <a:pPr marL="342900" lvl="0" indent="-342900">
              <a:spcAft>
                <a:spcPts val="400"/>
              </a:spcAft>
              <a:buFont typeface="Arial" panose="020B0604020202020204" pitchFamily="34" charset="0"/>
              <a:buChar char="•"/>
            </a:pPr>
            <a:r>
              <a:rPr lang="sv-SE" sz="2000" dirty="0">
                <a:solidFill>
                  <a:schemeClr val="tx1"/>
                </a:solidFill>
              </a:rPr>
              <a:t>få en adekvat riskbedömning och utredning avseende osteoporos </a:t>
            </a:r>
          </a:p>
          <a:p>
            <a:pPr marL="342900" lvl="0" indent="-342900">
              <a:spcAft>
                <a:spcPts val="400"/>
              </a:spcAft>
              <a:buFont typeface="Arial" panose="020B0604020202020204" pitchFamily="34" charset="0"/>
              <a:buChar char="•"/>
            </a:pPr>
            <a:r>
              <a:rPr lang="sv-SE" sz="2000" dirty="0">
                <a:solidFill>
                  <a:schemeClr val="tx1"/>
                </a:solidFill>
              </a:rPr>
              <a:t>få personanpassade interventioner avseende läkemedel </a:t>
            </a:r>
          </a:p>
          <a:p>
            <a:pPr marL="342900" lvl="0" indent="-342900">
              <a:spcAft>
                <a:spcPts val="400"/>
              </a:spcAft>
              <a:buFont typeface="Arial" panose="020B0604020202020204" pitchFamily="34" charset="0"/>
              <a:buChar char="•"/>
            </a:pPr>
            <a:r>
              <a:rPr lang="sv-SE" sz="2000" dirty="0">
                <a:solidFill>
                  <a:schemeClr val="tx1"/>
                </a:solidFill>
              </a:rPr>
              <a:t>få information om fallprevention </a:t>
            </a:r>
          </a:p>
          <a:p>
            <a:pPr marL="342900" lvl="0" indent="-342900">
              <a:spcAft>
                <a:spcPts val="400"/>
              </a:spcAft>
              <a:buFont typeface="Arial" panose="020B0604020202020204" pitchFamily="34" charset="0"/>
              <a:buChar char="•"/>
            </a:pPr>
            <a:r>
              <a:rPr lang="sv-SE" sz="2000" dirty="0">
                <a:solidFill>
                  <a:schemeClr val="tx1"/>
                </a:solidFill>
              </a:rPr>
              <a:t>få övriga preventiva åtgärder.</a:t>
            </a:r>
            <a:endParaRPr lang="sv-SE" sz="2000" dirty="0">
              <a:solidFill>
                <a:schemeClr val="tx1"/>
              </a:solidFill>
              <a:effectLst/>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035483" y="779790"/>
            <a:ext cx="5606391" cy="609793"/>
          </a:xfrm>
        </p:spPr>
        <p:txBody>
          <a:bodyPr>
            <a:noAutofit/>
          </a:bodyPr>
          <a:lstStyle/>
          <a:p>
            <a:r>
              <a:rPr lang="sv-SE" dirty="0">
                <a:solidFill>
                  <a:srgbClr val="5A8695"/>
                </a:solidFill>
              </a:rPr>
              <a:t>Sammanfattning av </a:t>
            </a:r>
            <a:br>
              <a:rPr lang="sv-SE" dirty="0">
                <a:solidFill>
                  <a:srgbClr val="5A8695"/>
                </a:solidFill>
              </a:rPr>
            </a:br>
            <a:r>
              <a:rPr lang="sv-SE" dirty="0" err="1">
                <a:solidFill>
                  <a:srgbClr val="5A8695"/>
                </a:solidFill>
              </a:rPr>
              <a:t>vårdförloppets</a:t>
            </a:r>
            <a:r>
              <a:rPr lang="sv-SE" dirty="0">
                <a:solidFill>
                  <a:srgbClr val="5A8695"/>
                </a:solidFill>
              </a:rPr>
              <a:t> mål</a:t>
            </a:r>
          </a:p>
        </p:txBody>
      </p:sp>
      <p:sp>
        <p:nvSpPr>
          <p:cNvPr id="10" name="textruta 9"/>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2" name="Bildobjekt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634889" cy="6662057"/>
          </a:xfrm>
          <a:prstGeom prst="rect">
            <a:avLst/>
          </a:prstGeom>
        </p:spPr>
      </p:pic>
    </p:spTree>
    <p:extLst>
      <p:ext uri="{BB962C8B-B14F-4D97-AF65-F5344CB8AC3E}">
        <p14:creationId xmlns:p14="http://schemas.microsoft.com/office/powerpoint/2010/main" val="111940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9522254" y="5273963"/>
            <a:ext cx="2650836" cy="135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988741" y="596754"/>
            <a:ext cx="9858931" cy="534626"/>
          </a:xfrm>
        </p:spPr>
        <p:txBody>
          <a:bodyPr>
            <a:noAutofit/>
          </a:bodyPr>
          <a:lstStyle/>
          <a:p>
            <a:r>
              <a:rPr lang="sv-SE" dirty="0">
                <a:solidFill>
                  <a:srgbClr val="5A8695"/>
                </a:solidFill>
              </a:rPr>
              <a:t>Ingång och utgång för vårdförloppet</a:t>
            </a:r>
          </a:p>
        </p:txBody>
      </p:sp>
      <p:sp>
        <p:nvSpPr>
          <p:cNvPr id="21" name="Rectangle 20">
            <a:extLst>
              <a:ext uri="{FF2B5EF4-FFF2-40B4-BE49-F238E27FC236}">
                <a16:creationId xmlns:a16="http://schemas.microsoft.com/office/drawing/2014/main" id="{3E0FFD61-48A6-4B7A-BD67-7DC59845871C}"/>
              </a:ext>
            </a:extLst>
          </p:cNvPr>
          <p:cNvSpPr/>
          <p:nvPr/>
        </p:nvSpPr>
        <p:spPr>
          <a:xfrm>
            <a:off x="988741" y="2344029"/>
            <a:ext cx="4797295" cy="400914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sv-SE"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0" marR="0" lvl="0" indent="0" defTabSz="914400" rtl="0" eaLnBrk="1" fontAlgn="auto" latinLnBrk="0" hangingPunct="1">
              <a:lnSpc>
                <a:spcPct val="115000"/>
              </a:lnSpc>
              <a:spcBef>
                <a:spcPts val="0"/>
              </a:spcBef>
              <a:spcAft>
                <a:spcPts val="0"/>
              </a:spcAft>
              <a:buClrTx/>
              <a:buSzTx/>
              <a:buFontTx/>
              <a:buNone/>
              <a:tabLst/>
              <a:defRPr/>
            </a:pPr>
            <a:endParaRPr kumimoji="0" lang="sv-SE"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Patienten har nyligen haft en fraktur som misstänks vara osteoporosrelaterad och är 50 år eller äldre.</a:t>
            </a:r>
          </a:p>
          <a:p>
            <a:pPr marL="342900" lvl="0" indent="-34290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Patienten har en höftfraktur oavsett ålder.</a:t>
            </a:r>
          </a:p>
          <a:p>
            <a:pPr lvl="0">
              <a:spcBef>
                <a:spcPts val="600"/>
              </a:spcBef>
              <a:defRPr/>
            </a:pPr>
            <a:endParaRPr lang="sv-SE" dirty="0">
              <a:solidFill>
                <a:srgbClr val="000000"/>
              </a:solidFill>
              <a:ea typeface="Calibri" panose="020F0502020204030204" pitchFamily="34" charset="0"/>
              <a:cs typeface="Arial" panose="020B0604020202020204" pitchFamily="34" charset="0"/>
            </a:endParaRPr>
          </a:p>
          <a:p>
            <a:pPr>
              <a:spcBef>
                <a:spcPts val="600"/>
              </a:spcBef>
              <a:defRPr/>
            </a:pPr>
            <a:r>
              <a:rPr lang="sv-SE" dirty="0">
                <a:solidFill>
                  <a:srgbClr val="000000"/>
                </a:solidFill>
                <a:ea typeface="Calibri" panose="020F0502020204030204" pitchFamily="34" charset="0"/>
                <a:cs typeface="Arial" panose="020B0604020202020204" pitchFamily="34" charset="0"/>
              </a:rPr>
              <a:t>Ingång i vårdförloppet ska inte ske om frakturen är lokaliserad i skalle, hand eller fot. </a:t>
            </a:r>
          </a:p>
        </p:txBody>
      </p:sp>
      <p:sp>
        <p:nvSpPr>
          <p:cNvPr id="9" name="Rectangle 8">
            <a:extLst>
              <a:ext uri="{FF2B5EF4-FFF2-40B4-BE49-F238E27FC236}">
                <a16:creationId xmlns:a16="http://schemas.microsoft.com/office/drawing/2014/main" id="{B0B07D15-DBC9-4A8D-93AF-5B2C4F8F0C21}"/>
              </a:ext>
            </a:extLst>
          </p:cNvPr>
          <p:cNvSpPr/>
          <p:nvPr/>
        </p:nvSpPr>
        <p:spPr>
          <a:xfrm>
            <a:off x="6297423" y="2344029"/>
            <a:ext cx="5227827" cy="400914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15000"/>
              </a:lnSpc>
              <a:spcBef>
                <a:spcPts val="200"/>
              </a:spcBef>
              <a:defRPr/>
            </a:pPr>
            <a:r>
              <a:rPr lang="sv-SE" b="1" dirty="0">
                <a:solidFill>
                  <a:schemeClr val="tx1"/>
                </a:solidFill>
                <a:ea typeface="Calibri" panose="020F0502020204030204" pitchFamily="34" charset="0"/>
                <a:cs typeface="Arial" panose="020B0604020202020204" pitchFamily="34" charset="0"/>
              </a:rPr>
              <a:t>Utgång från vårdförloppet </a:t>
            </a:r>
          </a:p>
          <a:p>
            <a:pPr lvl="0">
              <a:lnSpc>
                <a:spcPct val="115000"/>
              </a:lnSpc>
              <a:spcBef>
                <a:spcPts val="200"/>
              </a:spcBef>
              <a:defRPr/>
            </a:pPr>
            <a:endParaRPr lang="sv-SE" b="1" dirty="0">
              <a:solidFill>
                <a:schemeClr val="tx1"/>
              </a:solidFill>
              <a:ea typeface="Calibri" panose="020F0502020204030204" pitchFamily="34" charset="0"/>
              <a:cs typeface="Arial" panose="020B0604020202020204" pitchFamily="34" charset="0"/>
            </a:endParaRP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har genomgått riskvärdering och bedöms ha låg risk för ny fraktur</a:t>
            </a: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har genomgått utredning, blivit föremål för riktade åtgärder och fått en behandlingsplan </a:t>
            </a: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har behov av osteoporos- eller endokrinologspecialistbedömning</a:t>
            </a: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inte bedöms gagnas av fortsatt utredning </a:t>
            </a: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redan står på adekvat behandling</a:t>
            </a:r>
          </a:p>
          <a:p>
            <a:pPr marL="285750" lvl="0" indent="-285750">
              <a:lnSpc>
                <a:spcPct val="115000"/>
              </a:lnSpc>
              <a:spcBef>
                <a:spcPts val="200"/>
              </a:spcBef>
              <a:buFont typeface="Arial" panose="020B0604020202020204" pitchFamily="34" charset="0"/>
              <a:buChar char="•"/>
              <a:defRPr/>
            </a:pPr>
            <a:r>
              <a:rPr lang="sv-SE" dirty="0">
                <a:solidFill>
                  <a:schemeClr val="tx1"/>
                </a:solidFill>
              </a:rPr>
              <a:t>Patienten väljer att avstå</a:t>
            </a:r>
          </a:p>
        </p:txBody>
      </p:sp>
      <p:sp>
        <p:nvSpPr>
          <p:cNvPr id="2" name="Rektangel 1"/>
          <p:cNvSpPr/>
          <p:nvPr/>
        </p:nvSpPr>
        <p:spPr>
          <a:xfrm>
            <a:off x="895252" y="1498361"/>
            <a:ext cx="10102942" cy="646331"/>
          </a:xfrm>
          <a:prstGeom prst="rect">
            <a:avLst/>
          </a:prstGeom>
        </p:spPr>
        <p:txBody>
          <a:bodyPr wrap="square">
            <a:spAutoFit/>
          </a:bodyPr>
          <a:lstStyle/>
          <a:p>
            <a:r>
              <a:rPr lang="sv-SE" i="1" dirty="0"/>
              <a:t>Vårdförloppet inleds vid misstanke om osteoporos hos patient som nyligen haft en fraktur och därmed har hög risk för ny fraktur och avslutas när en plan för uppföljning har upprättats tillsammans med patienten.</a:t>
            </a:r>
            <a:endParaRPr lang="sv-SE" dirty="0"/>
          </a:p>
        </p:txBody>
      </p:sp>
    </p:spTree>
    <p:extLst>
      <p:ext uri="{BB962C8B-B14F-4D97-AF65-F5344CB8AC3E}">
        <p14:creationId xmlns:p14="http://schemas.microsoft.com/office/powerpoint/2010/main" val="127384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9013" y="597909"/>
            <a:ext cx="9144000" cy="609793"/>
          </a:xfrm>
        </p:spPr>
        <p:txBody>
          <a:bodyPr/>
          <a:lstStyle/>
          <a:p>
            <a:r>
              <a:rPr lang="sv-SE" dirty="0"/>
              <a:t>Nationell variation</a:t>
            </a:r>
          </a:p>
        </p:txBody>
      </p:sp>
      <p:sp>
        <p:nvSpPr>
          <p:cNvPr id="5" name="Platshållare för text 4"/>
          <p:cNvSpPr>
            <a:spLocks noGrp="1"/>
          </p:cNvSpPr>
          <p:nvPr>
            <p:ph type="body" sz="quarter" idx="10"/>
          </p:nvPr>
        </p:nvSpPr>
        <p:spPr>
          <a:xfrm>
            <a:off x="989013" y="1807411"/>
            <a:ext cx="7657682" cy="3486484"/>
          </a:xfrm>
          <a:solidFill>
            <a:schemeClr val="accent1">
              <a:lumMod val="20000"/>
              <a:lumOff val="80000"/>
            </a:schemeClr>
          </a:solidFill>
          <a:effectLst>
            <a:outerShdw blurRad="50800" dist="38100" dir="2700000" algn="tl" rotWithShape="0">
              <a:prstClr val="black">
                <a:alpha val="40000"/>
              </a:prstClr>
            </a:outerShdw>
          </a:effectLst>
        </p:spPr>
        <p:txBody>
          <a:bodyPr tIns="90000">
            <a:normAutofit fontScale="92500" lnSpcReduction="10000"/>
          </a:bodyPr>
          <a:lstStyle/>
          <a:p>
            <a:pPr marL="342900" indent="-342900">
              <a:lnSpc>
                <a:spcPct val="100000"/>
              </a:lnSpc>
              <a:spcBef>
                <a:spcPts val="600"/>
              </a:spcBef>
              <a:buFont typeface="Arial" panose="020B0604020202020204" pitchFamily="34" charset="0"/>
              <a:buChar char="•"/>
              <a:defRPr/>
            </a:pPr>
            <a:endParaRPr lang="sv-SE" dirty="0"/>
          </a:p>
          <a:p>
            <a:pPr marL="342900" indent="-342900">
              <a:lnSpc>
                <a:spcPct val="100000"/>
              </a:lnSpc>
              <a:spcBef>
                <a:spcPts val="600"/>
              </a:spcBef>
              <a:buFont typeface="Arial" panose="020B0604020202020204" pitchFamily="34" charset="0"/>
              <a:buChar char="•"/>
              <a:defRPr/>
            </a:pPr>
            <a:r>
              <a:rPr lang="sv-SE" dirty="0"/>
              <a:t>Frakturkedjor finns i många delar av landet, knappast i andra och funktionaliteten varierar från mycket bra och med hög täckning till sporadiskt</a:t>
            </a:r>
          </a:p>
          <a:p>
            <a:pPr marL="342900" indent="-342900">
              <a:lnSpc>
                <a:spcPct val="100000"/>
              </a:lnSpc>
              <a:spcBef>
                <a:spcPts val="600"/>
              </a:spcBef>
              <a:buFont typeface="Arial" panose="020B0604020202020204" pitchFamily="34" charset="0"/>
              <a:buChar char="•"/>
              <a:defRPr/>
            </a:pPr>
            <a:r>
              <a:rPr lang="sv-SE" dirty="0"/>
              <a:t>Ofta beroende av entusiaster och därmed osäker uthållighet</a:t>
            </a: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Möjligheten till bentäthetsmätning har ökat i hela landet men väntetiderna är långa och kvalitén i utförande och svar speglar ojämn kompetens</a:t>
            </a: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Nationella jämförelser visar på stora brister och ojämlikhet över landet</a:t>
            </a:r>
          </a:p>
          <a:p>
            <a:endParaRPr lang="sv-SE" dirty="0"/>
          </a:p>
        </p:txBody>
      </p:sp>
      <p:sp>
        <p:nvSpPr>
          <p:cNvPr id="6" name="textruta 5"/>
          <p:cNvSpPr txBox="1"/>
          <p:nvPr/>
        </p:nvSpPr>
        <p:spPr>
          <a:xfrm>
            <a:off x="10301680" y="13624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8182">
            <a:off x="9207696" y="994898"/>
            <a:ext cx="2019300" cy="4762500"/>
          </a:xfrm>
          <a:prstGeom prst="rect">
            <a:avLst/>
          </a:prstGeom>
        </p:spPr>
      </p:pic>
    </p:spTree>
    <p:extLst>
      <p:ext uri="{BB962C8B-B14F-4D97-AF65-F5344CB8AC3E}">
        <p14:creationId xmlns:p14="http://schemas.microsoft.com/office/powerpoint/2010/main" val="81912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689211" y="1217204"/>
            <a:ext cx="7183097"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689211" y="2396986"/>
            <a:ext cx="6363134" cy="2858505"/>
          </a:xfrm>
          <a:solidFill>
            <a:schemeClr val="accent1">
              <a:lumMod val="20000"/>
              <a:lumOff val="80000"/>
            </a:schemeClr>
          </a:solidFill>
          <a:effectLst>
            <a:outerShdw blurRad="50800" dist="38100" dir="2700000" algn="tl" rotWithShape="0">
              <a:prstClr val="black">
                <a:alpha val="40000"/>
              </a:prstClr>
            </a:outerShdw>
          </a:effectLst>
        </p:spPr>
        <p:txBody>
          <a:bodyPr tIns="90000">
            <a:normAutofit fontScale="92500" lnSpcReduction="10000"/>
          </a:bodyPr>
          <a:lstStyle/>
          <a:p>
            <a:pPr marL="342900" indent="-342900">
              <a:lnSpc>
                <a:spcPct val="100000"/>
              </a:lnSpc>
              <a:spcBef>
                <a:spcPts val="600"/>
              </a:spcBef>
              <a:buFont typeface="Arial" panose="020B0604020202020204" pitchFamily="34" charset="0"/>
              <a:buChar char="•"/>
              <a:defRPr/>
            </a:pPr>
            <a:r>
              <a:rPr lang="sv-SE" sz="2000" dirty="0"/>
              <a:t>Nationella riktlinjer för rörelseorganens sjukdomar (uppdaterade 2020) </a:t>
            </a:r>
          </a:p>
          <a:p>
            <a:pPr marL="342900" indent="-342900">
              <a:lnSpc>
                <a:spcPct val="100000"/>
              </a:lnSpc>
              <a:spcBef>
                <a:spcPts val="600"/>
              </a:spcBef>
              <a:buFont typeface="Arial" panose="020B0604020202020204" pitchFamily="34" charset="0"/>
              <a:buChar char="•"/>
              <a:defRPr/>
            </a:pPr>
            <a:r>
              <a:rPr lang="sv-SE" sz="2000" dirty="0"/>
              <a:t>Frakturregistret, Rikshöft </a:t>
            </a:r>
          </a:p>
          <a:p>
            <a:pPr marL="342900" indent="-342900">
              <a:lnSpc>
                <a:spcPct val="100000"/>
              </a:lnSpc>
              <a:spcBef>
                <a:spcPts val="600"/>
              </a:spcBef>
              <a:buFont typeface="Arial" panose="020B0604020202020204" pitchFamily="34" charset="0"/>
              <a:buChar char="•"/>
              <a:defRPr/>
            </a:pPr>
            <a:r>
              <a:rPr lang="sv-SE" sz="2000" dirty="0"/>
              <a:t>Läkemedelsverkets rekommendationer (Läkemedelsbehandling av osteoporos för att förhindra benskörhetsfrakturer; 2020) </a:t>
            </a:r>
          </a:p>
          <a:p>
            <a:pPr marL="342900" indent="-342900">
              <a:lnSpc>
                <a:spcPct val="100000"/>
              </a:lnSpc>
              <a:spcBef>
                <a:spcPts val="600"/>
              </a:spcBef>
              <a:buFont typeface="Arial" panose="020B0604020202020204" pitchFamily="34" charset="0"/>
              <a:buChar char="•"/>
              <a:defRPr/>
            </a:pPr>
            <a:r>
              <a:rPr lang="sv-SE" sz="2000" dirty="0"/>
              <a:t>Svenska osteoporossällskapets vårdprogram, lokala vårdprogram för osteoporos.</a:t>
            </a:r>
          </a:p>
          <a:p>
            <a:pPr marL="342900" lvl="0" indent="-342900">
              <a:lnSpc>
                <a:spcPct val="100000"/>
              </a:lnSpc>
              <a:spcBef>
                <a:spcPts val="600"/>
              </a:spcBef>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Aktuell internationell litteratur</a:t>
            </a: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2562" t="21573" r="7634"/>
          <a:stretch/>
        </p:blipFill>
        <p:spPr>
          <a:xfrm>
            <a:off x="174290" y="823"/>
            <a:ext cx="3942884" cy="6640121"/>
          </a:xfrm>
          <a:prstGeom prst="rect">
            <a:avLst/>
          </a:prstGeom>
        </p:spPr>
      </p:pic>
      <p:sp>
        <p:nvSpPr>
          <p:cNvPr id="7" name="textruta 6"/>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405640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dirty="0"/>
              <a:t>Nulägesbeskrivning ur ett patientperspektiv</a:t>
            </a:r>
          </a:p>
        </p:txBody>
      </p:sp>
      <p:sp>
        <p:nvSpPr>
          <p:cNvPr id="8" name="Platshållare för text 4"/>
          <p:cNvSpPr txBox="1">
            <a:spLocks/>
          </p:cNvSpPr>
          <p:nvPr/>
        </p:nvSpPr>
        <p:spPr>
          <a:xfrm>
            <a:off x="4603004" y="2876599"/>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2) Svårt förstå vad diagnosen innebär</a:t>
            </a:r>
            <a:r>
              <a:rPr lang="sv-SE" dirty="0">
                <a:solidFill>
                  <a:srgbClr val="000000"/>
                </a:solidFill>
                <a:cs typeface="Arial" panose="020B0604020202020204" pitchFamily="34" charset="0"/>
              </a:rPr>
              <a:t> </a:t>
            </a:r>
            <a:endParaRPr lang="sv-SE" dirty="0">
              <a:solidFill>
                <a:srgbClr val="000000"/>
              </a:solidFill>
              <a:ea typeface="Calibri" panose="020F0502020204030204" pitchFamily="34" charset="0"/>
              <a:cs typeface="Arial" panose="020B0604020202020204" pitchFamily="34" charset="0"/>
            </a:endParaRPr>
          </a:p>
        </p:txBody>
      </p:sp>
      <p:sp>
        <p:nvSpPr>
          <p:cNvPr id="9" name="Platshållare för text 4"/>
          <p:cNvSpPr txBox="1">
            <a:spLocks/>
          </p:cNvSpPr>
          <p:nvPr/>
        </p:nvSpPr>
        <p:spPr>
          <a:xfrm>
            <a:off x="4603005" y="3773648"/>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Oro för att inte tas på allvar, för att inte klara sig själv och för nya frakturer</a:t>
            </a:r>
            <a:endParaRPr lang="sv-SE" dirty="0"/>
          </a:p>
        </p:txBody>
      </p:sp>
      <p:sp>
        <p:nvSpPr>
          <p:cNvPr id="10" name="Platshållare för text 4"/>
          <p:cNvSpPr txBox="1">
            <a:spLocks/>
          </p:cNvSpPr>
          <p:nvPr/>
        </p:nvSpPr>
        <p:spPr>
          <a:xfrm>
            <a:off x="4603005" y="4670697"/>
            <a:ext cx="5407270" cy="792000"/>
          </a:xfrm>
          <a:prstGeom prst="rect">
            <a:avLst/>
          </a:prstGeom>
          <a:solidFill>
            <a:schemeClr val="accent4">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Brister i fortsatt stöd</a:t>
            </a:r>
            <a:endParaRPr lang="sv-SE" dirty="0"/>
          </a:p>
        </p:txBody>
      </p:sp>
      <p:sp>
        <p:nvSpPr>
          <p:cNvPr id="2" name="Högerpil 1"/>
          <p:cNvSpPr/>
          <p:nvPr/>
        </p:nvSpPr>
        <p:spPr>
          <a:xfrm>
            <a:off x="4296885" y="192149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96885" y="288402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96885" y="3846550"/>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96885" y="4809076"/>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603007" y="1979550"/>
            <a:ext cx="5407270" cy="792000"/>
          </a:xfrm>
          <a:solidFill>
            <a:schemeClr val="accent4">
              <a:lumMod val="60000"/>
              <a:lumOff val="40000"/>
            </a:schemeClr>
          </a:solidFill>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Patienten får inte rätt diagnos</a:t>
            </a:r>
            <a:endParaRPr lang="sv-SE" dirty="0"/>
          </a:p>
          <a:p>
            <a:pPr lvl="0">
              <a:lnSpc>
                <a:spcPct val="100000"/>
              </a:lnSpc>
              <a:spcBef>
                <a:spcPts val="600"/>
              </a:spcBef>
              <a:defRPr/>
            </a:pPr>
            <a:endParaRPr lang="sv-SE" sz="1600" dirty="0"/>
          </a:p>
        </p:txBody>
      </p:sp>
      <p:sp>
        <p:nvSpPr>
          <p:cNvPr id="18" name="textruta 17"/>
          <p:cNvSpPr txBox="1"/>
          <p:nvPr/>
        </p:nvSpPr>
        <p:spPr>
          <a:xfrm>
            <a:off x="4603003" y="1318668"/>
            <a:ext cx="1956241" cy="523220"/>
          </a:xfrm>
          <a:prstGeom prst="rect">
            <a:avLst/>
          </a:prstGeom>
          <a:noFill/>
        </p:spPr>
        <p:txBody>
          <a:bodyPr wrap="none" rtlCol="0">
            <a:spAutoFit/>
          </a:bodyPr>
          <a:lstStyle/>
          <a:p>
            <a:r>
              <a:rPr lang="sv-SE" sz="2800" b="1" dirty="0">
                <a:solidFill>
                  <a:schemeClr val="accent4">
                    <a:lumMod val="75000"/>
                  </a:schemeClr>
                </a:solidFill>
              </a:rPr>
              <a:t>Utmaningar</a:t>
            </a:r>
          </a:p>
        </p:txBody>
      </p:sp>
      <p:sp>
        <p:nvSpPr>
          <p:cNvPr id="19" name="textruta 18"/>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pic>
        <p:nvPicPr>
          <p:cNvPr id="20" name="Picture 6"/>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742" y="1484924"/>
            <a:ext cx="3244511" cy="4324618"/>
          </a:xfrm>
          <a:prstGeom prst="rect">
            <a:avLst/>
          </a:prstGeom>
          <a:noFill/>
        </p:spPr>
      </p:pic>
    </p:spTree>
    <p:extLst>
      <p:ext uri="{BB962C8B-B14F-4D97-AF65-F5344CB8AC3E}">
        <p14:creationId xmlns:p14="http://schemas.microsoft.com/office/powerpoint/2010/main" val="334895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4"/>
          <p:cNvSpPr txBox="1">
            <a:spLocks/>
          </p:cNvSpPr>
          <p:nvPr/>
        </p:nvSpPr>
        <p:spPr>
          <a:xfrm>
            <a:off x="5637900" y="2153078"/>
            <a:ext cx="6065424" cy="276990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lIns="91440" tIns="9000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50000"/>
              </a:lnSpc>
              <a:buFont typeface="Arial" panose="020B0604020202020204" pitchFamily="34" charset="0"/>
              <a:buChar char="•"/>
            </a:pPr>
            <a:r>
              <a:rPr lang="sv-SE" sz="2000" dirty="0"/>
              <a:t>Underdiagnostik av osteoporosrelaterade frakturer</a:t>
            </a:r>
          </a:p>
          <a:p>
            <a:pPr marL="342900" lvl="0" indent="-342900">
              <a:lnSpc>
                <a:spcPct val="150000"/>
              </a:lnSpc>
              <a:buFont typeface="Arial" panose="020B0604020202020204" pitchFamily="34" charset="0"/>
              <a:buChar char="•"/>
            </a:pPr>
            <a:r>
              <a:rPr lang="sv-SE" sz="2000" dirty="0"/>
              <a:t>Underbehandling av osteoporosrelaterade frakturer</a:t>
            </a:r>
          </a:p>
          <a:p>
            <a:pPr marL="342900" lvl="0" indent="-342900">
              <a:lnSpc>
                <a:spcPct val="150000"/>
              </a:lnSpc>
              <a:buFont typeface="Arial" panose="020B0604020202020204" pitchFamily="34" charset="0"/>
              <a:buChar char="•"/>
            </a:pPr>
            <a:r>
              <a:rPr lang="sv-SE" sz="2000" dirty="0"/>
              <a:t>Stor variation mellan olika regioner</a:t>
            </a:r>
          </a:p>
          <a:p>
            <a:pPr marL="342900" lvl="0" indent="-342900">
              <a:lnSpc>
                <a:spcPct val="150000"/>
              </a:lnSpc>
              <a:buFont typeface="Arial" panose="020B0604020202020204" pitchFamily="34" charset="0"/>
              <a:buChar char="•"/>
            </a:pPr>
            <a:r>
              <a:rPr lang="sv-SE" sz="2000" dirty="0"/>
              <a:t>Otydligt ansvar för osteoporos inom vården</a:t>
            </a:r>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504873" y="905004"/>
            <a:ext cx="5735782" cy="805559"/>
          </a:xfrm>
        </p:spPr>
        <p:txBody>
          <a:bodyPr>
            <a:noAutofit/>
          </a:bodyPr>
          <a:lstStyle/>
          <a:p>
            <a:r>
              <a:rPr lang="sv-SE" dirty="0">
                <a:solidFill>
                  <a:srgbClr val="5A8695"/>
                </a:solidFill>
              </a:rPr>
              <a:t>Varför behövs ett vårdförlopp för osteoporos och sekundärprevention vid fraktur?</a:t>
            </a:r>
            <a:endParaRPr lang="sv-SE" sz="2000" dirty="0">
              <a:solidFill>
                <a:srgbClr val="5A8695"/>
              </a:solidFill>
            </a:endParaRPr>
          </a:p>
        </p:txBody>
      </p:sp>
      <p:pic>
        <p:nvPicPr>
          <p:cNvPr id="12" name="Platshållare för bild 11"/>
          <p:cNvPicPr>
            <a:picLocks noGrp="1" noChangeAspect="1"/>
          </p:cNvPicPr>
          <p:nvPr>
            <p:ph type="pic" sz="quarter" idx="11"/>
          </p:nvPr>
        </p:nvPicPr>
        <p:blipFill rotWithShape="1">
          <a:blip r:embed="rId7">
            <a:extLst>
              <a:ext uri="{28A0092B-C50C-407E-A947-70E740481C1C}">
                <a14:useLocalDpi xmlns:a14="http://schemas.microsoft.com/office/drawing/2010/main" val="0"/>
              </a:ext>
            </a:extLst>
          </a:blip>
          <a:srcRect l="26553" r="23595"/>
          <a:stretch/>
        </p:blipFill>
        <p:spPr>
          <a:xfrm>
            <a:off x="157359" y="824"/>
            <a:ext cx="4968736" cy="6649358"/>
          </a:xfrm>
        </p:spPr>
      </p:pic>
      <p:sp>
        <p:nvSpPr>
          <p:cNvPr id="10" name="textruta 9"/>
          <p:cNvSpPr txBox="1"/>
          <p:nvPr/>
        </p:nvSpPr>
        <p:spPr>
          <a:xfrm>
            <a:off x="10551937" y="824"/>
            <a:ext cx="1739524" cy="461665"/>
          </a:xfrm>
          <a:prstGeom prst="rect">
            <a:avLst/>
          </a:prstGeom>
          <a:noFill/>
        </p:spPr>
        <p:txBody>
          <a:bodyPr wrap="square" rtlCol="0">
            <a:spAutoFit/>
          </a:bodyPr>
          <a:lstStyle/>
          <a:p>
            <a:r>
              <a:rPr lang="sv-SE" sz="1200" dirty="0">
                <a:solidFill>
                  <a:srgbClr val="5A8695"/>
                </a:solidFill>
              </a:rPr>
              <a:t>Osteoporos – sekundär-prevention efter fraktur</a:t>
            </a:r>
            <a:endParaRPr lang="sv-SE" sz="1200" dirty="0">
              <a:solidFill>
                <a:schemeClr val="bg1">
                  <a:lumMod val="65000"/>
                </a:schemeClr>
              </a:solidFill>
            </a:endParaRPr>
          </a:p>
        </p:txBody>
      </p:sp>
    </p:spTree>
    <p:extLst>
      <p:ext uri="{BB962C8B-B14F-4D97-AF65-F5344CB8AC3E}">
        <p14:creationId xmlns:p14="http://schemas.microsoft.com/office/powerpoint/2010/main" val="778285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1824</TotalTime>
  <Words>2059</Words>
  <Application>Microsoft Office PowerPoint</Application>
  <PresentationFormat>Bredbild</PresentationFormat>
  <Paragraphs>275</Paragraphs>
  <Slides>20</Slides>
  <Notes>6</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28" baseType="lpstr">
      <vt:lpstr>Arial</vt:lpstr>
      <vt:lpstr>Calibri</vt:lpstr>
      <vt:lpstr>Calibri Light</vt:lpstr>
      <vt:lpstr>Symbol</vt:lpstr>
      <vt:lpstr>Times New Roman</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Sammanfattning av  vårdförloppets mål</vt:lpstr>
      <vt:lpstr>Ingång och utgång för vårdförloppet</vt:lpstr>
      <vt:lpstr>Nationell variation</vt:lpstr>
      <vt:lpstr>Vårdförloppet utgår från tillförlitliga och aktuella kunskapsstöd och baseras på bästa tillgängliga kunskap</vt:lpstr>
      <vt:lpstr>Nulägesbeskrivning ur ett patientperspektiv</vt:lpstr>
      <vt:lpstr>Varför behövs ett vårdförlopp för osteoporos och sekundärprevention vid fraktur?</vt:lpstr>
      <vt:lpstr>Vårdförloppet i korthet</vt:lpstr>
      <vt:lpstr>Vårdförloppet innehåller flödesschema och åtgärder </vt:lpstr>
      <vt:lpstr>Vårdförloppet lägger tonvikt på</vt:lpstr>
      <vt:lpstr>Patientkontrakt</vt:lpstr>
      <vt:lpstr>Vad kommer att följas upp? - Exempel på utfallsmått och processmått</vt:lpstr>
      <vt:lpstr>Vad blir konsekvenserna?</vt:lpstr>
      <vt:lpstr>Hälsoekonomisk analys</vt:lpstr>
      <vt:lpstr>Dialog</vt:lpstr>
      <vt:lpstr>Deltagare</vt:lpstr>
      <vt:lpstr>Personcentrerat och sammanhållet vårdförlopp för Osteoporos – sekundärprevention efter fraktur </vt:lpstr>
      <vt:lpstr>Mer information och stöd</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Alvarado Lönberg Karin</cp:lastModifiedBy>
  <cp:revision>125</cp:revision>
  <dcterms:created xsi:type="dcterms:W3CDTF">2020-05-28T13:45:39Z</dcterms:created>
  <dcterms:modified xsi:type="dcterms:W3CDTF">2021-08-10T15:11:14Z</dcterms:modified>
</cp:coreProperties>
</file>