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27"/>
  </p:notesMasterIdLst>
  <p:sldIdLst>
    <p:sldId id="265" r:id="rId6"/>
    <p:sldId id="287" r:id="rId7"/>
    <p:sldId id="291" r:id="rId8"/>
    <p:sldId id="269" r:id="rId9"/>
    <p:sldId id="290" r:id="rId10"/>
    <p:sldId id="277" r:id="rId11"/>
    <p:sldId id="271" r:id="rId12"/>
    <p:sldId id="272" r:id="rId13"/>
    <p:sldId id="259" r:id="rId14"/>
    <p:sldId id="273" r:id="rId15"/>
    <p:sldId id="4057" r:id="rId16"/>
    <p:sldId id="260" r:id="rId17"/>
    <p:sldId id="289" r:id="rId18"/>
    <p:sldId id="295" r:id="rId19"/>
    <p:sldId id="263" r:id="rId20"/>
    <p:sldId id="288" r:id="rId21"/>
    <p:sldId id="316" r:id="rId22"/>
    <p:sldId id="280" r:id="rId23"/>
    <p:sldId id="276" r:id="rId24"/>
    <p:sldId id="264" r:id="rId25"/>
    <p:sldId id="284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Rosengren" initials="LR" lastIdx="1" clrIdx="0">
    <p:extLst>
      <p:ext uri="{19B8F6BF-5375-455C-9EA6-DF929625EA0E}">
        <p15:presenceInfo xmlns:p15="http://schemas.microsoft.com/office/powerpoint/2012/main" userId="d37960a3990640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D7A"/>
    <a:srgbClr val="E6E6E6"/>
    <a:srgbClr val="5A8695"/>
    <a:srgbClr val="616161"/>
    <a:srgbClr val="000000"/>
    <a:srgbClr val="75B630"/>
    <a:srgbClr val="EDC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5" autoAdjust="0"/>
    <p:restoredTop sz="86388" autoAdjust="0"/>
  </p:normalViewPr>
  <p:slideViewPr>
    <p:cSldViewPr snapToGrid="0">
      <p:cViewPr varScale="1">
        <p:scale>
          <a:sx n="48" d="100"/>
          <a:sy n="48" d="100"/>
        </p:scale>
        <p:origin x="24" y="204"/>
      </p:cViewPr>
      <p:guideLst/>
    </p:cSldViewPr>
  </p:slideViewPr>
  <p:outlineViewPr>
    <p:cViewPr>
      <p:scale>
        <a:sx n="33" d="100"/>
        <a:sy n="33" d="100"/>
      </p:scale>
      <p:origin x="0" y="-4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4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319F4-F609-4E94-A8B3-2F8431747CB9}" type="datetimeFigureOut">
              <a:rPr lang="sv-SE" smtClean="0"/>
              <a:t>2024-01-08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47FB9-2FCB-4FC1-82E1-203119A9F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7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07A1E-DDAA-8E46-A17B-26FFF1B60C3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483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52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4D55E-CF16-4D08-BF1A-96086E36416A}" type="slidenum">
              <a:rPr lang="sv-SE" altLang="sv-SE" smtClean="0"/>
              <a:pPr>
                <a:defRPr/>
              </a:pPr>
              <a:t>17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81142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47FB9-2FCB-4FC1-82E1-203119A9FF1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597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b="1" dirty="0"/>
              <a:t>Ingång i vårdförloppet </a:t>
            </a:r>
            <a:r>
              <a:rPr lang="sv-SE" dirty="0"/>
              <a:t>ska ske vid misstanke om akut stroke (undantaget subaraknoidalblödning) eller TIA hos patienter: </a:t>
            </a:r>
          </a:p>
          <a:p>
            <a:r>
              <a:rPr lang="sv-SE" dirty="0"/>
              <a:t>• där första vårdkontakten tas via 1177 Vårdguiden, larmcentral (112), primärvård eller akutmottagning </a:t>
            </a:r>
          </a:p>
          <a:p>
            <a:r>
              <a:rPr lang="sv-SE" dirty="0"/>
              <a:t>• som efter intervention på neurokirurgisk enhet förs över till strokeenhet </a:t>
            </a:r>
          </a:p>
          <a:p>
            <a:r>
              <a:rPr lang="sv-SE" dirty="0"/>
              <a:t>• som efter intervention på kärlkirurgisk enhet förs över till strokeenhet. </a:t>
            </a:r>
          </a:p>
          <a:p>
            <a:endParaRPr lang="sv-SE" dirty="0"/>
          </a:p>
          <a:p>
            <a:r>
              <a:rPr lang="sv-SE" dirty="0"/>
              <a:t>Misstanke föreligger om följande kriterier är uppfyllda: </a:t>
            </a:r>
          </a:p>
          <a:p>
            <a:r>
              <a:rPr lang="sv-SE" dirty="0"/>
              <a:t>• patienten är över 16 eller 18 år (varierar regionalt)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• plötsligt påkomna akuta neurologiska symtom eller bortfall som exempelvis: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sv-SE" dirty="0"/>
              <a:t>  o halvsidig förlamning eller halvsidigt känselbortfall </a:t>
            </a:r>
          </a:p>
          <a:p>
            <a:pPr lvl="0"/>
            <a:r>
              <a:rPr lang="sv-SE" dirty="0"/>
              <a:t>  o tal/språkstörning </a:t>
            </a:r>
          </a:p>
          <a:p>
            <a:pPr lvl="0"/>
            <a:r>
              <a:rPr lang="sv-SE" dirty="0"/>
              <a:t>  o synfältsbortfall </a:t>
            </a:r>
          </a:p>
          <a:p>
            <a:pPr lvl="0"/>
            <a:r>
              <a:rPr lang="sv-SE" dirty="0"/>
              <a:t>  o ögonmotorikrubbning </a:t>
            </a:r>
          </a:p>
          <a:p>
            <a:pPr lvl="0"/>
            <a:r>
              <a:rPr lang="sv-SE" dirty="0"/>
              <a:t>  o förvirring  </a:t>
            </a:r>
          </a:p>
          <a:p>
            <a:pPr lvl="0"/>
            <a:r>
              <a:rPr lang="sv-SE" dirty="0"/>
              <a:t>  o yrsel/koordinationsstörning </a:t>
            </a:r>
          </a:p>
          <a:p>
            <a:pPr lvl="0"/>
            <a:r>
              <a:rPr lang="sv-SE" dirty="0"/>
              <a:t>  o mycket svår huvudvärk. </a:t>
            </a:r>
          </a:p>
          <a:p>
            <a:endParaRPr lang="sv-SE" dirty="0"/>
          </a:p>
          <a:p>
            <a:r>
              <a:rPr lang="sv-SE" b="1" dirty="0"/>
              <a:t>Utgång ur påbörjat vårdförlopp </a:t>
            </a:r>
            <a:r>
              <a:rPr lang="sv-SE" dirty="0"/>
              <a:t>kan ske på något av följande sätt: </a:t>
            </a:r>
          </a:p>
          <a:p>
            <a:r>
              <a:rPr lang="sv-SE" dirty="0"/>
              <a:t>• om stroke eller TIA diagnos avskrivs </a:t>
            </a:r>
          </a:p>
          <a:p>
            <a:r>
              <a:rPr lang="sv-SE" dirty="0"/>
              <a:t>• inför utskrivning från strokeenhet eller integrerad stroke- och rehabiliteringsenhet (se film Webb-SKU: Vårdkedjan). </a:t>
            </a:r>
          </a:p>
          <a:p>
            <a:r>
              <a:rPr lang="sv-SE" dirty="0"/>
              <a:t>• vid beslut om palliativ vård enligt Socialstyrelsens nationella kunskapsstöd för god palliativ vård i livets slutskede om patienten förs över till neurokirurgisk enhet • om patienten överförs till kärlkirurgisk enhet </a:t>
            </a:r>
          </a:p>
          <a:p>
            <a:r>
              <a:rPr lang="sv-SE" dirty="0"/>
              <a:t>• om patienten under neurokirurgiskt ansvar förs över till intensivvård. </a:t>
            </a:r>
          </a:p>
          <a:p>
            <a:endParaRPr lang="sv-SE" dirty="0"/>
          </a:p>
          <a:p>
            <a:r>
              <a:rPr lang="sv-SE" b="1" dirty="0"/>
              <a:t>Diagnoskoder</a:t>
            </a:r>
            <a:r>
              <a:rPr lang="sv-SE" dirty="0"/>
              <a:t> som kan vara aktuella i vårdförloppet: </a:t>
            </a:r>
          </a:p>
          <a:p>
            <a:r>
              <a:rPr lang="sv-SE" dirty="0"/>
              <a:t>• Cerebral infarkt, ICD-kod I63 </a:t>
            </a:r>
          </a:p>
          <a:p>
            <a:r>
              <a:rPr lang="sv-SE" dirty="0"/>
              <a:t>• Intracerebral blödning, ICD-kod I61 </a:t>
            </a:r>
          </a:p>
          <a:p>
            <a:r>
              <a:rPr lang="sv-SE" dirty="0"/>
              <a:t>• Transitorisk </a:t>
            </a:r>
            <a:r>
              <a:rPr lang="sv-SE" dirty="0" err="1"/>
              <a:t>ischemisk</a:t>
            </a:r>
            <a:r>
              <a:rPr lang="sv-SE" dirty="0"/>
              <a:t> attack (TIA), ICD-kod G45 (inte G45.4) </a:t>
            </a:r>
          </a:p>
          <a:p>
            <a:endParaRPr lang="sv-SE" dirty="0"/>
          </a:p>
          <a:p>
            <a:r>
              <a:rPr lang="sv-SE" b="1" dirty="0"/>
              <a:t>Exempel på tillstånd som kan förväxlas med stroke och TIA </a:t>
            </a:r>
            <a:r>
              <a:rPr lang="sv-SE" dirty="0"/>
              <a:t>och som därmed inte ingår i vårdförloppet: </a:t>
            </a:r>
          </a:p>
          <a:p>
            <a:r>
              <a:rPr lang="sv-SE" dirty="0"/>
              <a:t>• Traumatisk blödning, ICD-kod S06 </a:t>
            </a:r>
          </a:p>
          <a:p>
            <a:r>
              <a:rPr lang="sv-SE" dirty="0"/>
              <a:t>• Transitorisk global amnesi, ICD-kod G45.4 </a:t>
            </a:r>
          </a:p>
          <a:p>
            <a:r>
              <a:rPr lang="sv-SE" dirty="0"/>
              <a:t>• Vissa patienter som inkommer med misstänkt stroke eller TIA har annan, icke-</a:t>
            </a:r>
            <a:r>
              <a:rPr lang="sv-SE" dirty="0" err="1"/>
              <a:t>neurovaskulär</a:t>
            </a:r>
            <a:r>
              <a:rPr lang="sv-SE" dirty="0"/>
              <a:t>, orsak t. ex. hypoglykemi, intoxikation, andra metabola/endokrina rubbningar, migrän, epilepsi, andra kramper, perifer pares, psykiatriska tillstånd till sina symtom.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4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b="1" dirty="0"/>
              <a:t>Ingång i vårdförloppet </a:t>
            </a:r>
            <a:r>
              <a:rPr lang="sv-SE" dirty="0"/>
              <a:t>ska ske vid misstanke om akut stroke (undantaget subaraknoidalblödning) eller TIA hos patienter: </a:t>
            </a:r>
          </a:p>
          <a:p>
            <a:r>
              <a:rPr lang="sv-SE" dirty="0"/>
              <a:t>• där första vårdkontakten tas via 1177 Vårdguiden, larmcentral (112), primärvård eller akutmottagning </a:t>
            </a:r>
          </a:p>
          <a:p>
            <a:r>
              <a:rPr lang="sv-SE" dirty="0"/>
              <a:t>• som efter intervention på neurokirurgisk enhet förs över till strokeenhet </a:t>
            </a:r>
          </a:p>
          <a:p>
            <a:r>
              <a:rPr lang="sv-SE" dirty="0"/>
              <a:t>• som efter intervention på kärlkirurgisk enhet förs över till strokeenhet. </a:t>
            </a:r>
          </a:p>
          <a:p>
            <a:endParaRPr lang="sv-SE" dirty="0"/>
          </a:p>
          <a:p>
            <a:r>
              <a:rPr lang="sv-SE" dirty="0"/>
              <a:t>Misstanke föreligger om följande kriterier är uppfyllda: </a:t>
            </a:r>
          </a:p>
          <a:p>
            <a:r>
              <a:rPr lang="sv-SE" dirty="0"/>
              <a:t>• patienten är över 16 eller 18 år (varierar regionalt)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• plötsligt påkomna akuta neurologiska symtom eller bortfall som exempelvis: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sv-SE" dirty="0"/>
              <a:t>  o halvsidig förlamning eller halvsidigt känselbortfall </a:t>
            </a:r>
          </a:p>
          <a:p>
            <a:pPr lvl="0"/>
            <a:r>
              <a:rPr lang="sv-SE" dirty="0"/>
              <a:t>  o tal/språkstörning </a:t>
            </a:r>
          </a:p>
          <a:p>
            <a:pPr lvl="0"/>
            <a:r>
              <a:rPr lang="sv-SE" dirty="0"/>
              <a:t>  o synfältsbortfall </a:t>
            </a:r>
          </a:p>
          <a:p>
            <a:pPr lvl="0"/>
            <a:r>
              <a:rPr lang="sv-SE" dirty="0"/>
              <a:t>  o ögonmotorikrubbning </a:t>
            </a:r>
          </a:p>
          <a:p>
            <a:pPr lvl="0"/>
            <a:r>
              <a:rPr lang="sv-SE" dirty="0"/>
              <a:t>  o förvirring  </a:t>
            </a:r>
          </a:p>
          <a:p>
            <a:pPr lvl="0"/>
            <a:r>
              <a:rPr lang="sv-SE" dirty="0"/>
              <a:t>  o yrsel/koordinationsstörning </a:t>
            </a:r>
          </a:p>
          <a:p>
            <a:pPr lvl="0"/>
            <a:r>
              <a:rPr lang="sv-SE" dirty="0"/>
              <a:t>  o mycket svår huvudvärk. </a:t>
            </a:r>
          </a:p>
          <a:p>
            <a:endParaRPr lang="sv-SE" dirty="0"/>
          </a:p>
          <a:p>
            <a:r>
              <a:rPr lang="sv-SE" b="1" dirty="0"/>
              <a:t>Utgång ur påbörjat vårdförlopp </a:t>
            </a:r>
            <a:r>
              <a:rPr lang="sv-SE" dirty="0"/>
              <a:t>kan ske på något av följande sätt: </a:t>
            </a:r>
          </a:p>
          <a:p>
            <a:r>
              <a:rPr lang="sv-SE" dirty="0"/>
              <a:t>• om stroke eller TIA diagnos avskrivs </a:t>
            </a:r>
          </a:p>
          <a:p>
            <a:r>
              <a:rPr lang="sv-SE" dirty="0"/>
              <a:t>• inför utskrivning från strokeenhet eller integrerad stroke- och rehabiliteringsenhet (se film Webb-SKU: Vårdkedjan). </a:t>
            </a:r>
          </a:p>
          <a:p>
            <a:r>
              <a:rPr lang="sv-SE" dirty="0"/>
              <a:t>• vid beslut om palliativ vård enligt Socialstyrelsens nationella kunskapsstöd för god palliativ vård i livets slutskede om patienten förs över till neurokirurgisk enhet • om patienten överförs till kärlkirurgisk enhet </a:t>
            </a:r>
          </a:p>
          <a:p>
            <a:r>
              <a:rPr lang="sv-SE" dirty="0"/>
              <a:t>• om patienten under neurokirurgiskt ansvar förs över till intensivvård. </a:t>
            </a:r>
          </a:p>
          <a:p>
            <a:endParaRPr lang="sv-SE" dirty="0"/>
          </a:p>
          <a:p>
            <a:r>
              <a:rPr lang="sv-SE" b="1" dirty="0"/>
              <a:t>Diagnoskoder</a:t>
            </a:r>
            <a:r>
              <a:rPr lang="sv-SE" dirty="0"/>
              <a:t> som kan vara aktuella i vårdförloppet: </a:t>
            </a:r>
          </a:p>
          <a:p>
            <a:r>
              <a:rPr lang="sv-SE" dirty="0"/>
              <a:t>• Cerebral infarkt, ICD-kod I63 </a:t>
            </a:r>
          </a:p>
          <a:p>
            <a:r>
              <a:rPr lang="sv-SE" dirty="0"/>
              <a:t>• Intracerebral blödning, ICD-kod I61 </a:t>
            </a:r>
          </a:p>
          <a:p>
            <a:r>
              <a:rPr lang="sv-SE" dirty="0"/>
              <a:t>• Transitorisk </a:t>
            </a:r>
            <a:r>
              <a:rPr lang="sv-SE" dirty="0" err="1"/>
              <a:t>ischemisk</a:t>
            </a:r>
            <a:r>
              <a:rPr lang="sv-SE" dirty="0"/>
              <a:t> attack (TIA), ICD-kod G45 (inte G45.4) </a:t>
            </a:r>
          </a:p>
          <a:p>
            <a:endParaRPr lang="sv-SE" dirty="0"/>
          </a:p>
          <a:p>
            <a:r>
              <a:rPr lang="sv-SE" b="1" dirty="0"/>
              <a:t>Exempel på tillstånd som kan förväxlas med stroke och TIA </a:t>
            </a:r>
            <a:r>
              <a:rPr lang="sv-SE" dirty="0"/>
              <a:t>och som därmed inte ingår i vårdförloppet: </a:t>
            </a:r>
          </a:p>
          <a:p>
            <a:r>
              <a:rPr lang="sv-SE" dirty="0"/>
              <a:t>• Traumatisk blödning, ICD-kod S06 </a:t>
            </a:r>
          </a:p>
          <a:p>
            <a:r>
              <a:rPr lang="sv-SE" dirty="0"/>
              <a:t>• Transitorisk global amnesi, ICD-kod G45.4 </a:t>
            </a:r>
          </a:p>
          <a:p>
            <a:r>
              <a:rPr lang="sv-SE" dirty="0"/>
              <a:t>• Vissa patienter som inkommer med misstänkt stroke eller TIA har annan, icke-</a:t>
            </a:r>
            <a:r>
              <a:rPr lang="sv-SE" dirty="0" err="1"/>
              <a:t>neurovaskulär</a:t>
            </a:r>
            <a:r>
              <a:rPr lang="sv-SE" dirty="0"/>
              <a:t>, orsak t. ex. hypoglykemi, intoxikation, andra metabola/endokrina rubbningar, migrän, epilepsi, andra kramper, perifer pares, psykiatriska tillstånd till sina symtom.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81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Utmaning 1: Otillräcklig kunskap hos allmänheten om symtom vid stroke.</a:t>
            </a:r>
          </a:p>
          <a:p>
            <a:r>
              <a:rPr lang="sv-SE" sz="1200" dirty="0"/>
              <a:t>Symtom vid stroke är flera: </a:t>
            </a:r>
          </a:p>
          <a:p>
            <a:r>
              <a:rPr lang="sv-SE" sz="1200" dirty="0"/>
              <a:t>-förlamning i arm och ben</a:t>
            </a:r>
          </a:p>
          <a:p>
            <a:r>
              <a:rPr lang="sv-SE" sz="1200" dirty="0"/>
              <a:t>-domning i arm och ben</a:t>
            </a:r>
          </a:p>
          <a:p>
            <a:r>
              <a:rPr lang="sv-SE" sz="1200" dirty="0"/>
              <a:t>-ena mungipan hänger</a:t>
            </a:r>
          </a:p>
          <a:p>
            <a:r>
              <a:rPr lang="sv-SE" sz="1200" dirty="0"/>
              <a:t>-svårt att tala och förstå</a:t>
            </a:r>
          </a:p>
          <a:p>
            <a:r>
              <a:rPr lang="sv-SE" sz="1200" dirty="0"/>
              <a:t>-synstörning</a:t>
            </a:r>
          </a:p>
          <a:p>
            <a:r>
              <a:rPr lang="sv-SE" sz="1200" dirty="0"/>
              <a:t>-yrsel och svindel</a:t>
            </a:r>
          </a:p>
          <a:p>
            <a:r>
              <a:rPr lang="sv-SE" sz="1200" dirty="0"/>
              <a:t>-försämrad balans </a:t>
            </a:r>
          </a:p>
          <a:p>
            <a:pPr>
              <a:spcAft>
                <a:spcPts val="100"/>
              </a:spcAft>
            </a:pPr>
            <a:r>
              <a:rPr lang="sv-SE" sz="1200" dirty="0"/>
              <a:t>-kraftig huvudvärk </a:t>
            </a:r>
          </a:p>
          <a:p>
            <a:r>
              <a:rPr lang="sv-SE" sz="1200" dirty="0"/>
              <a:t>Utmaningen kring detta är: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v-SE" sz="1200" dirty="0"/>
              <a:t>Okunskap om strokesymtom gör att närstående eller den insjuknade inte tar kontakt med larm-central (112) i tid.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sv-SE" sz="1200" b="1" dirty="0"/>
              <a:t>Utmaning 2: Omhänder-tagande vid stroke är inte tillräckligt snabbt </a:t>
            </a:r>
          </a:p>
          <a:p>
            <a:pPr>
              <a:spcAft>
                <a:spcPts val="100"/>
              </a:spcAft>
            </a:pPr>
            <a:r>
              <a:rPr lang="sv-SE" sz="1200" dirty="0"/>
              <a:t>Vid misstänkt stroke är tiden knapp eftersom effekten av den akuta behandlingen är tidsberoende. </a:t>
            </a:r>
          </a:p>
          <a:p>
            <a:r>
              <a:rPr lang="sv-SE" sz="1200" dirty="0"/>
              <a:t>Utmaningar kring detta är:</a:t>
            </a:r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Tiden från symtomdebut till start av ambulanstransport till sjukhuset är för lång.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v-SE" sz="1200" dirty="0"/>
              <a:t>Tiden inom sjukhuset till start av behandling är för lång.</a:t>
            </a:r>
          </a:p>
          <a:p>
            <a:r>
              <a:rPr lang="sv-SE" sz="1200" b="1" dirty="0"/>
              <a:t>Utmaning 3: Oönskad variation inom strokevården </a:t>
            </a:r>
          </a:p>
          <a:p>
            <a:pPr>
              <a:spcAft>
                <a:spcPts val="100"/>
              </a:spcAft>
            </a:pPr>
            <a:r>
              <a:rPr lang="sv-SE" sz="1200" dirty="0"/>
              <a:t>Strokepatienter bör ges team-baserad vård av personal med särskild kompetens på stroke-enhet som är kvalitetssäkrad.</a:t>
            </a:r>
          </a:p>
          <a:p>
            <a:r>
              <a:rPr lang="sv-SE" sz="1200" dirty="0"/>
              <a:t>Utmaningen kring detta är: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v-SE" sz="1200" dirty="0"/>
              <a:t>En del patienter vårdas på andra typer av avdelningar  än strokeenheter vilket ger sämre behandlingsresultat med ökad risk för bestående funktionsnedsättning.</a:t>
            </a:r>
          </a:p>
          <a:p>
            <a:r>
              <a:rPr lang="sv-SE" sz="1200" b="1" dirty="0"/>
              <a:t>Utmaning 4: Risk för bristande kommunikation</a:t>
            </a:r>
          </a:p>
          <a:p>
            <a:pPr>
              <a:spcAft>
                <a:spcPts val="100"/>
              </a:spcAft>
            </a:pPr>
            <a:r>
              <a:rPr lang="sv-SE" sz="1200" dirty="0"/>
              <a:t>Bristande språkförståelse/ uttrycksförmåga och nedsatt kognitiv (intellektuell) funktion är vanligt efter stroke. </a:t>
            </a:r>
          </a:p>
          <a:p>
            <a:r>
              <a:rPr lang="sv-SE" sz="1200" dirty="0"/>
              <a:t>Utmaningar kring detta är: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Kommunikationssvårigheter får som konsekvens att patienten inte kan hållas informerad eller ges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47FB9-2FCB-4FC1-82E1-203119A9FF1E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363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90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47FB9-2FCB-4FC1-82E1-203119A9FF1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6092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68">
              <a:defRPr/>
            </a:pPr>
            <a:fld id="{5DDFDEE8-F113-436E-BCA0-69AC2F0B07F5}" type="slidenum">
              <a:rPr lang="sv-SE">
                <a:solidFill>
                  <a:prstClr val="black"/>
                </a:solidFill>
                <a:latin typeface="Calibri" panose="020F0502020204030204"/>
              </a:rPr>
              <a:pPr defTabSz="912968">
                <a:defRPr/>
              </a:pPr>
              <a:t>11</a:t>
            </a:fld>
            <a:endParaRPr lang="sv-SE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5848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825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08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752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Vårdförlopp 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6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F6543B-20A1-4798-9A23-C28CCC4C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3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F6543B-20A1-4798-9A23-C28CCC4C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3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1847096-70DF-4ED0-A6C4-437046BD97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E4921C-2681-46EF-A790-A26B603F5F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8DB7-F40B-4F54-B72F-A408F6426B6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865F90-043F-49D1-8023-80FBCC7159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D8A65B9-4811-4EDD-ACA6-35F9E28ED8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201" y="914403"/>
            <a:ext cx="11894311" cy="426720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36662" indent="-36662">
              <a:buFont typeface="Arial" panose="020B0604020202020204" pitchFamily="34" charset="0"/>
              <a:buChar char="•"/>
              <a:defRPr/>
            </a:lvl4pPr>
            <a:lvl5pPr marL="73325" indent="-36662">
              <a:buFont typeface="Calibri" panose="020F0502020204030204" pitchFamily="34" charset="0"/>
              <a:buChar char="-"/>
              <a:defRPr/>
            </a:lvl5pPr>
            <a:lvl6pPr marL="107977" indent="-35156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9F0C5144-B866-4E2B-9931-0B126E6F40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7" y="6324055"/>
            <a:ext cx="12006071" cy="4864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95"/>
              </a:spcBef>
              <a:buSzPct val="50000"/>
              <a:buFontTx/>
              <a:buNone/>
              <a:tabLst>
                <a:tab pos="141747" algn="r"/>
                <a:tab pos="199603" algn="l"/>
              </a:tabLst>
              <a:defRPr sz="316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95"/>
              </a:spcBef>
              <a:buNone/>
              <a:defRPr sz="316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sv-SE"/>
              <a:t>	Not:	Källhänvisning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8A31558E-9B3B-4B5A-A0FA-E18D5ADBD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202" y="414050"/>
            <a:ext cx="11894311" cy="353281"/>
          </a:xfrm>
        </p:spPr>
        <p:txBody>
          <a:bodyPr/>
          <a:lstStyle>
            <a:lvl1pPr>
              <a:defRPr>
                <a:solidFill>
                  <a:srgbClr val="2F6679"/>
                </a:solidFill>
              </a:defRPr>
            </a:lvl1pPr>
          </a:lstStyle>
          <a:p>
            <a:r>
              <a:rPr lang="en-US" err="1"/>
              <a:t>Huvudrubrik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6942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719667" y="1054100"/>
            <a:ext cx="103632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719667" y="2120900"/>
            <a:ext cx="5080000" cy="19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6002867" y="2120900"/>
            <a:ext cx="5080000" cy="19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719667" y="4254500"/>
            <a:ext cx="5080000" cy="19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002867" y="4254500"/>
            <a:ext cx="5080000" cy="19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737600" y="6437412"/>
            <a:ext cx="2540000" cy="3077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5EEFD-8937-4837-979B-647979379BB2}" type="datetime4">
              <a:rPr lang="sv-SE" altLang="en-US"/>
              <a:pPr>
                <a:defRPr/>
              </a:pPr>
              <a:t>8 januari 2024</a:t>
            </a:fld>
            <a:endParaRPr lang="sv-SE" alt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09600" y="6416894"/>
            <a:ext cx="3860800" cy="3488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/>
              <a:t>Mia von Euler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914400" cy="228600"/>
          </a:xfrm>
        </p:spPr>
        <p:txBody>
          <a:bodyPr/>
          <a:lstStyle>
            <a:lvl1pPr>
              <a:defRPr/>
            </a:lvl1pPr>
          </a:lstStyle>
          <a:p>
            <a:fld id="{5447A498-3039-4442-A74F-5CDD82411DF7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849483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6754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0542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898379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8346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5468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2160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056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312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260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79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92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F61102C-5B75-4CD8-B136-BDAFEA3181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F61102C-5B75-4CD8-B136-BDAFEA318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619DA64-CD2E-4347-BFEC-01DE0B3E850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05733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Vårdförlopp 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63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77256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18D3DB2-9356-4838-A1B2-D065D5906C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18D3DB2-9356-4838-A1B2-D065D5906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C22E89D-5F8D-6846-BCFB-531E94A40F82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8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7" r:id="rId10"/>
    <p:sldLayoutId id="2147483678" r:id="rId11"/>
    <p:sldLayoutId id="214748367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10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nationelltklinisktkunskapsstod.se/Stockholm/kunskapsstod/vardforlopp/?uuid=82dfd977-0bf9-4dad-b472-468cf77acce3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jp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w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png"/><Relationship Id="rId4" Type="http://schemas.openxmlformats.org/officeDocument/2006/relationships/image" Target="../media/image17.wmf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elltklinisktkunskapsstod.se/Stockholm/kunskapsstod/nervsystem-och-smarta/" TargetMode="External"/><Relationship Id="rId2" Type="http://schemas.openxmlformats.org/officeDocument/2006/relationships/hyperlink" Target="https://www.kunskapsstyrningvard.se/kunskapsstyrningvard/kunskapsstod/omvarakunskapsstod/personcentreradeochsammanhallnavardforlopp.55829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s://kunskapsstyrningvard.se/kunskapsstyrningvard/kunskapsstod/publiceradekunskapsstod/nervsystemetssjukdomar/vardforloppstrokeochtia.62398.html" TargetMode="External"/><Relationship Id="rId4" Type="http://schemas.openxmlformats.org/officeDocument/2006/relationships/hyperlink" Target="https://kunskapsstyrningvard.se/kunskapsstod/personcentreradesammanhallnavardforlopp/godkandavardforlopp/vardforlopphoftledsartros.1005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0F4DA1E4-84C6-BB4F-9A8A-83B8AC198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84" y="4236"/>
            <a:ext cx="12207484" cy="685800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52DF527A-BBCE-4E48-AB04-B293D1FAEFAC}"/>
              </a:ext>
            </a:extLst>
          </p:cNvPr>
          <p:cNvSpPr txBox="1">
            <a:spLocks/>
          </p:cNvSpPr>
          <p:nvPr/>
        </p:nvSpPr>
        <p:spPr>
          <a:xfrm>
            <a:off x="2192253" y="1988774"/>
            <a:ext cx="8343312" cy="1219200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sv-SE" dirty="0"/>
              <a:t>Personcentrerat och sammanhållet vårdförlopp</a:t>
            </a:r>
          </a:p>
          <a:p>
            <a:r>
              <a:rPr lang="sv-SE" dirty="0"/>
              <a:t>Stroke och TIA </a:t>
            </a:r>
          </a:p>
          <a:p>
            <a:r>
              <a:rPr lang="sv-SE" dirty="0"/>
              <a:t>– tidiga insatser och vård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57C90ED4-D5C4-234F-A00E-374ECEE05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38642" y="5732687"/>
            <a:ext cx="2222205" cy="884879"/>
            <a:chOff x="10242697" y="5607996"/>
            <a:chExt cx="2222205" cy="884879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93D8C51B-0104-ED43-8722-DFCB965DA4EF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6BA88F0E-3AB2-814E-9770-4BA099AF6C2D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EE502CA7-5669-DB42-9596-BA86F13D725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180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8B9E893-937E-45CB-885F-520E271A9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98485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8B9E893-937E-45CB-885F-520E271A9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A758B33-E922-4132-AD7A-85BDE8A3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CD21E-1FC0-44B5-9B0F-67ECBD727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871" y="495045"/>
            <a:ext cx="10421813" cy="609793"/>
          </a:xfrm>
        </p:spPr>
        <p:txBody>
          <a:bodyPr>
            <a:normAutofit/>
          </a:bodyPr>
          <a:lstStyle/>
          <a:p>
            <a:r>
              <a:rPr lang="sv-SE" dirty="0"/>
              <a:t>Vårdförloppet innehåller flödesschema och åtgärder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526B6-D4F9-4B22-AC5A-C610BB2A6702}"/>
              </a:ext>
            </a:extLst>
          </p:cNvPr>
          <p:cNvSpPr/>
          <p:nvPr/>
        </p:nvSpPr>
        <p:spPr>
          <a:xfrm>
            <a:off x="826758" y="1283794"/>
            <a:ext cx="2905847" cy="360000"/>
          </a:xfrm>
          <a:prstGeom prst="rect">
            <a:avLst/>
          </a:prstGeom>
          <a:solidFill>
            <a:srgbClr val="92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Flödesschema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77882F-B632-416D-AAC5-94C35B362B61}"/>
              </a:ext>
            </a:extLst>
          </p:cNvPr>
          <p:cNvSpPr/>
          <p:nvPr/>
        </p:nvSpPr>
        <p:spPr>
          <a:xfrm>
            <a:off x="4556854" y="1264165"/>
            <a:ext cx="7164000" cy="360000"/>
          </a:xfrm>
          <a:prstGeom prst="rect">
            <a:avLst/>
          </a:prstGeom>
          <a:solidFill>
            <a:srgbClr val="92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Åtgärdsblock</a:t>
            </a:r>
          </a:p>
        </p:txBody>
      </p:sp>
      <p:sp>
        <p:nvSpPr>
          <p:cNvPr id="12" name="Vänsterpi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780561" y="3537481"/>
            <a:ext cx="504000" cy="21600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46360"/>
              </p:ext>
            </p:extLst>
          </p:nvPr>
        </p:nvGraphicFramePr>
        <p:xfrm>
          <a:off x="4572895" y="1723706"/>
          <a:ext cx="7164000" cy="4029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9617">
                  <a:extLst>
                    <a:ext uri="{9D8B030D-6E8A-4147-A177-3AD203B41FA5}">
                      <a16:colId xmlns:a16="http://schemas.microsoft.com/office/drawing/2014/main" val="1177575122"/>
                    </a:ext>
                  </a:extLst>
                </a:gridCol>
                <a:gridCol w="2394383">
                  <a:extLst>
                    <a:ext uri="{9D8B030D-6E8A-4147-A177-3AD203B41FA5}">
                      <a16:colId xmlns:a16="http://schemas.microsoft.com/office/drawing/2014/main" val="636639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Hälso- och sjukvårdens åtgärder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Patientens åtgärder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(efter förmåga)</a:t>
                      </a:r>
                      <a:endParaRPr lang="sv-S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878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b="1" dirty="0"/>
                        <a:t>(C) Utredningsblock: Prehospital vård [1] </a:t>
                      </a:r>
                    </a:p>
                    <a:p>
                      <a:r>
                        <a:rPr lang="sv-SE" sz="1600" b="1" dirty="0"/>
                        <a:t>Prehospital vård - ambulans eller ambulanshelikopter </a:t>
                      </a:r>
                    </a:p>
                    <a:p>
                      <a:pPr marL="144000" indent="-144000">
                        <a:spcBef>
                          <a:spcPts val="300"/>
                        </a:spcBef>
                      </a:pPr>
                      <a:r>
                        <a:rPr lang="sv-SE" sz="1600" dirty="0"/>
                        <a:t>• Identifiering av strokesymtom </a:t>
                      </a:r>
                    </a:p>
                    <a:p>
                      <a:pPr marL="144000" indent="-144000">
                        <a:spcBef>
                          <a:spcPts val="300"/>
                        </a:spcBef>
                      </a:pPr>
                      <a:r>
                        <a:rPr lang="sv-SE" sz="1600" dirty="0"/>
                        <a:t>• Notera klockslag för debut eller senast kända tidpunkt utan misstänkta strokesymtom </a:t>
                      </a:r>
                    </a:p>
                    <a:p>
                      <a:pPr marL="144000" indent="-144000">
                        <a:spcBef>
                          <a:spcPts val="300"/>
                        </a:spcBef>
                      </a:pPr>
                      <a:r>
                        <a:rPr lang="sv-SE" sz="1600" dirty="0"/>
                        <a:t>• Vid språk- och kommunikationssvårigheter använd samtalsstödjande kommunikationstekniker till exempel bildstöd </a:t>
                      </a:r>
                    </a:p>
                    <a:p>
                      <a:pPr marL="144000" indent="-144000">
                        <a:spcBef>
                          <a:spcPts val="300"/>
                        </a:spcBef>
                      </a:pPr>
                      <a:r>
                        <a:rPr lang="sv-SE" sz="1600" dirty="0"/>
                        <a:t>• Neurologisk bedömning enligt rutin, kontroll av vakenhet, blodtryck, puls, temp, blodsocker </a:t>
                      </a:r>
                    </a:p>
                    <a:p>
                      <a:pPr marL="144000" indent="-144000">
                        <a:spcBef>
                          <a:spcPts val="300"/>
                        </a:spcBef>
                      </a:pPr>
                      <a:r>
                        <a:rPr lang="sv-SE" sz="1600" dirty="0"/>
                        <a:t>• Telemedicinsk konsultation för specialistbedömning bör utföras </a:t>
                      </a:r>
                    </a:p>
                    <a:p>
                      <a:pPr marL="144000" indent="-144000">
                        <a:spcBef>
                          <a:spcPts val="300"/>
                        </a:spcBef>
                      </a:pPr>
                      <a:r>
                        <a:rPr lang="sv-SE" sz="1600" dirty="0"/>
                        <a:t>• Intravenös infart säkras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None/>
                      </a:pPr>
                      <a:r>
                        <a:rPr lang="sv-SE" sz="1600" dirty="0"/>
                        <a:t>• Berätta om hälsa, symtom och mående. 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None/>
                      </a:pPr>
                      <a:r>
                        <a:rPr lang="sv-SE" sz="1600" dirty="0"/>
                        <a:t>• Delta i överens-</a:t>
                      </a:r>
                      <a:r>
                        <a:rPr lang="sv-SE" sz="1600" dirty="0" err="1"/>
                        <a:t>kommelse</a:t>
                      </a:r>
                      <a:r>
                        <a:rPr lang="sv-SE" sz="1600" dirty="0"/>
                        <a:t> om och medverka i bedömning och åtgärder.  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None/>
                      </a:pPr>
                      <a:r>
                        <a:rPr lang="sv-SE" sz="1600" dirty="0"/>
                        <a:t>• Lämna samtycke till kommunikation mellan vårdkontakter och närstående. 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None/>
                      </a:pPr>
                      <a:r>
                        <a:rPr lang="sv-SE" sz="1600" dirty="0"/>
                        <a:t>• Närstående kan med fördel medfölja till sjukhus och bistå med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99594"/>
                  </a:ext>
                </a:extLst>
              </a:tr>
            </a:tbl>
          </a:graphicData>
        </a:graphic>
      </p:graphicFrame>
      <p:pic>
        <p:nvPicPr>
          <p:cNvPr id="3" name="Bildobjekt 2" descr="Bilden visar ett flödesschema för åtgärd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905" y="1740171"/>
            <a:ext cx="2986700" cy="432067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A905866-1CE8-6CEC-8154-65D7ADC9737F}"/>
              </a:ext>
            </a:extLst>
          </p:cNvPr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</p:spTree>
    <p:extLst>
      <p:ext uri="{BB962C8B-B14F-4D97-AF65-F5344CB8AC3E}">
        <p14:creationId xmlns:p14="http://schemas.microsoft.com/office/powerpoint/2010/main" val="27482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 descr="Flödesschema illustratio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9303" y="3337806"/>
            <a:ext cx="2754474" cy="1592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 descr="Flödesschema illustratio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72537" y="6554898"/>
            <a:ext cx="5071463" cy="31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 descr="Flödesschema illustratio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253" y="5752240"/>
            <a:ext cx="3351821" cy="837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 descr="Flödesschema illustration"/>
          <p:cNvSpPr/>
          <p:nvPr/>
        </p:nvSpPr>
        <p:spPr>
          <a:xfrm>
            <a:off x="339260" y="4248445"/>
            <a:ext cx="3328114" cy="1396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Strokeenhetsvård</a:t>
            </a:r>
          </a:p>
          <a:p>
            <a:r>
              <a:rPr lang="sv-SE" dirty="0">
                <a:solidFill>
                  <a:schemeClr val="bg1"/>
                </a:solidFill>
              </a:rPr>
              <a:t>   -utredning</a:t>
            </a:r>
          </a:p>
          <a:p>
            <a:r>
              <a:rPr lang="sv-SE" dirty="0">
                <a:solidFill>
                  <a:schemeClr val="bg1"/>
                </a:solidFill>
              </a:rPr>
              <a:t>   -medicinsk behandling</a:t>
            </a:r>
          </a:p>
          <a:p>
            <a:r>
              <a:rPr lang="sv-SE" dirty="0">
                <a:solidFill>
                  <a:schemeClr val="bg1"/>
                </a:solidFill>
              </a:rPr>
              <a:t>   -rehabilitering</a:t>
            </a:r>
          </a:p>
          <a:p>
            <a:pPr algn="ctr"/>
            <a:endParaRPr lang="sv-SE" dirty="0"/>
          </a:p>
        </p:txBody>
      </p:sp>
      <p:sp>
        <p:nvSpPr>
          <p:cNvPr id="3" name="Rektangel 2" descr="Flödesschema illustratio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774" y="2606707"/>
            <a:ext cx="2931634" cy="1546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 descr="Flödesschema illustratio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774" y="1230311"/>
            <a:ext cx="2237810" cy="1269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175" name="Connector: Elbow 140" descr="Flödesschema illustration">
            <a:extLst>
              <a:ext uri="{FF2B5EF4-FFF2-40B4-BE49-F238E27FC236}">
                <a16:creationId xmlns:a16="http://schemas.microsoft.com/office/drawing/2014/main" id="{08C621B9-216A-4EAA-8E50-239E58FF4545}"/>
              </a:ext>
            </a:extLst>
          </p:cNvPr>
          <p:cNvCxnSpPr>
            <a:cxnSpLocks/>
            <a:stCxn id="234" idx="3"/>
            <a:endCxn id="67" idx="1"/>
          </p:cNvCxnSpPr>
          <p:nvPr/>
        </p:nvCxnSpPr>
        <p:spPr>
          <a:xfrm flipV="1">
            <a:off x="5295237" y="1551468"/>
            <a:ext cx="411924" cy="621419"/>
          </a:xfrm>
          <a:prstGeom prst="bentConnector3">
            <a:avLst>
              <a:gd name="adj1" fmla="val 50000"/>
            </a:avLst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2DA7A8F-C605-4A73-8C91-0B9305BB4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3723629"/>
              </p:ext>
            </p:extLst>
          </p:nvPr>
        </p:nvGraphicFramePr>
        <p:xfrm>
          <a:off x="4463719" y="1070926"/>
          <a:ext cx="756" cy="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2DA7A8F-C605-4A73-8C91-0B9305BB41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3719" y="1070926"/>
                        <a:ext cx="756" cy="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57ADFFE-1270-4C9E-94CE-86834F023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62963" y="1070169"/>
            <a:ext cx="75604" cy="75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32888">
              <a:defRPr/>
            </a:pPr>
            <a:endParaRPr lang="sv-SE" sz="1191" dirty="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cxnSp>
        <p:nvCxnSpPr>
          <p:cNvPr id="103" name="Connector: Elbow 102" descr="Flödesschema illustration">
            <a:extLst>
              <a:ext uri="{FF2B5EF4-FFF2-40B4-BE49-F238E27FC236}">
                <a16:creationId xmlns:a16="http://schemas.microsoft.com/office/drawing/2014/main" id="{86E6553B-1586-42DC-BE6A-439223FAD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7" idx="3"/>
            <a:endCxn id="82" idx="0"/>
          </p:cNvCxnSpPr>
          <p:nvPr/>
        </p:nvCxnSpPr>
        <p:spPr>
          <a:xfrm>
            <a:off x="6753894" y="1551469"/>
            <a:ext cx="1693861" cy="948444"/>
          </a:xfrm>
          <a:prstGeom prst="bentConnector2">
            <a:avLst/>
          </a:prstGeom>
          <a:ln w="9525">
            <a:solidFill>
              <a:srgbClr val="FF9F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Rektangel 246" descr="Flödesschema illustration">
            <a:extLst>
              <a:ext uri="{FF2B5EF4-FFF2-40B4-BE49-F238E27FC236}">
                <a16:creationId xmlns:a16="http://schemas.microsoft.com/office/drawing/2014/main" id="{08A92B1B-BE07-487E-80D4-159E115B6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06766" y="1171742"/>
            <a:ext cx="94708" cy="211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35">
              <a:solidFill>
                <a:schemeClr val="tx1"/>
              </a:solidFill>
            </a:endParaRPr>
          </a:p>
        </p:txBody>
      </p:sp>
      <p:cxnSp>
        <p:nvCxnSpPr>
          <p:cNvPr id="158" name="Straight Arrow Connector 101" descr="Flödesschema illustration">
            <a:extLst>
              <a:ext uri="{FF2B5EF4-FFF2-40B4-BE49-F238E27FC236}">
                <a16:creationId xmlns:a16="http://schemas.microsoft.com/office/drawing/2014/main" id="{BAA8B8B3-4E17-4439-BA39-DFCF403D3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04875" y="4031926"/>
            <a:ext cx="0" cy="249231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01" descr="Flödesschema illustration">
            <a:extLst>
              <a:ext uri="{FF2B5EF4-FFF2-40B4-BE49-F238E27FC236}">
                <a16:creationId xmlns:a16="http://schemas.microsoft.com/office/drawing/2014/main" id="{BAA8B8B3-4E17-4439-BA39-DFCF403D3E62}"/>
              </a:ext>
            </a:extLst>
          </p:cNvPr>
          <p:cNvCxnSpPr>
            <a:cxnSpLocks/>
          </p:cNvCxnSpPr>
          <p:nvPr/>
        </p:nvCxnSpPr>
        <p:spPr>
          <a:xfrm rot="5400000">
            <a:off x="5499208" y="4380438"/>
            <a:ext cx="0" cy="174461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ak koppling 121" descr="Flödesschema illustration"/>
          <p:cNvCxnSpPr>
            <a:cxnSpLocks/>
            <a:stCxn id="125" idx="3"/>
            <a:endCxn id="51" idx="2"/>
          </p:cNvCxnSpPr>
          <p:nvPr/>
        </p:nvCxnSpPr>
        <p:spPr>
          <a:xfrm flipV="1">
            <a:off x="8092072" y="5147724"/>
            <a:ext cx="118313" cy="1"/>
          </a:xfrm>
          <a:prstGeom prst="line">
            <a:avLst/>
          </a:prstGeom>
          <a:ln w="9525">
            <a:solidFill>
              <a:srgbClr val="FF9F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or: Elbow 216" descr="Flödesschema illustration">
            <a:extLst>
              <a:ext uri="{FF2B5EF4-FFF2-40B4-BE49-F238E27FC236}">
                <a16:creationId xmlns:a16="http://schemas.microsoft.com/office/drawing/2014/main" id="{245C00B1-E7AF-4137-99F8-8AF977C52D05}"/>
              </a:ext>
            </a:extLst>
          </p:cNvPr>
          <p:cNvCxnSpPr>
            <a:cxnSpLocks/>
            <a:stCxn id="51" idx="0"/>
          </p:cNvCxnSpPr>
          <p:nvPr/>
        </p:nvCxnSpPr>
        <p:spPr>
          <a:xfrm rot="16200000" flipV="1">
            <a:off x="7696652" y="4174619"/>
            <a:ext cx="1511075" cy="427"/>
          </a:xfrm>
          <a:prstGeom prst="bentConnector3">
            <a:avLst>
              <a:gd name="adj1" fmla="val 50000"/>
            </a:avLst>
          </a:prstGeom>
          <a:ln w="9525">
            <a:solidFill>
              <a:srgbClr val="FF9F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Rectangle 233" descr="Flödesschema illustration">
            <a:extLst>
              <a:ext uri="{FF2B5EF4-FFF2-40B4-BE49-F238E27FC236}">
                <a16:creationId xmlns:a16="http://schemas.microsoft.com/office/drawing/2014/main" id="{6AA48D43-CE9C-4430-8B3B-88FF31E3494F}"/>
              </a:ext>
            </a:extLst>
          </p:cNvPr>
          <p:cNvSpPr>
            <a:spLocks/>
          </p:cNvSpPr>
          <p:nvPr/>
        </p:nvSpPr>
        <p:spPr>
          <a:xfrm>
            <a:off x="4223543" y="2123041"/>
            <a:ext cx="1071692" cy="99692"/>
          </a:xfrm>
          <a:prstGeom prst="rect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24923" rIns="0" bIns="24923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Utredningsblock: Akut bilddiagnostik (G)</a:t>
            </a:r>
          </a:p>
        </p:txBody>
      </p:sp>
      <p:cxnSp>
        <p:nvCxnSpPr>
          <p:cNvPr id="135" name="Straight Arrow Connector 134" descr="Flödesschema illustration">
            <a:extLst>
              <a:ext uri="{FF2B5EF4-FFF2-40B4-BE49-F238E27FC236}">
                <a16:creationId xmlns:a16="http://schemas.microsoft.com/office/drawing/2014/main" id="{F1925122-1B24-4BFB-BF12-CF3AECE97FD9}"/>
              </a:ext>
            </a:extLst>
          </p:cNvPr>
          <p:cNvCxnSpPr>
            <a:cxnSpLocks/>
          </p:cNvCxnSpPr>
          <p:nvPr/>
        </p:nvCxnSpPr>
        <p:spPr>
          <a:xfrm flipH="1">
            <a:off x="4759390" y="2006793"/>
            <a:ext cx="1" cy="114639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235" descr="Flödesschema illustration">
            <a:extLst>
              <a:ext uri="{FF2B5EF4-FFF2-40B4-BE49-F238E27FC236}">
                <a16:creationId xmlns:a16="http://schemas.microsoft.com/office/drawing/2014/main" id="{313DBB67-F090-41A7-BA7E-419DF1B53B9E}"/>
              </a:ext>
            </a:extLst>
          </p:cNvPr>
          <p:cNvCxnSpPr>
            <a:cxnSpLocks/>
            <a:stCxn id="89" idx="2"/>
            <a:endCxn id="155" idx="0"/>
          </p:cNvCxnSpPr>
          <p:nvPr/>
        </p:nvCxnSpPr>
        <p:spPr>
          <a:xfrm>
            <a:off x="4759390" y="1639605"/>
            <a:ext cx="1" cy="75075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235" descr="Flödesschema illustration">
            <a:extLst>
              <a:ext uri="{FF2B5EF4-FFF2-40B4-BE49-F238E27FC236}">
                <a16:creationId xmlns:a16="http://schemas.microsoft.com/office/drawing/2014/main" id="{313DBB67-F090-41A7-BA7E-419DF1B53B9E}"/>
              </a:ext>
            </a:extLst>
          </p:cNvPr>
          <p:cNvCxnSpPr>
            <a:cxnSpLocks/>
            <a:stCxn id="78" idx="2"/>
            <a:endCxn id="89" idx="0"/>
          </p:cNvCxnSpPr>
          <p:nvPr/>
        </p:nvCxnSpPr>
        <p:spPr>
          <a:xfrm flipH="1">
            <a:off x="4759390" y="1414992"/>
            <a:ext cx="1" cy="75075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 descr="Flödesschema illustration"/>
          <p:cNvCxnSpPr/>
          <p:nvPr/>
        </p:nvCxnSpPr>
        <p:spPr>
          <a:xfrm flipH="1">
            <a:off x="5280046" y="465701"/>
            <a:ext cx="177975" cy="1280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235" descr="Flödesschema illustration">
            <a:extLst>
              <a:ext uri="{FF2B5EF4-FFF2-40B4-BE49-F238E27FC236}">
                <a16:creationId xmlns:a16="http://schemas.microsoft.com/office/drawing/2014/main" id="{313DBB67-F090-41A7-BA7E-419DF1B53B9E}"/>
              </a:ext>
            </a:extLst>
          </p:cNvPr>
          <p:cNvCxnSpPr>
            <a:cxnSpLocks/>
            <a:stCxn id="144" idx="2"/>
            <a:endCxn id="272" idx="0"/>
          </p:cNvCxnSpPr>
          <p:nvPr/>
        </p:nvCxnSpPr>
        <p:spPr>
          <a:xfrm>
            <a:off x="4759389" y="883207"/>
            <a:ext cx="0" cy="35509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235" descr="Flödesschema illustration">
            <a:extLst>
              <a:ext uri="{FF2B5EF4-FFF2-40B4-BE49-F238E27FC236}">
                <a16:creationId xmlns:a16="http://schemas.microsoft.com/office/drawing/2014/main" id="{313DBB67-F090-41A7-BA7E-419DF1B53B9E}"/>
              </a:ext>
            </a:extLst>
          </p:cNvPr>
          <p:cNvCxnSpPr>
            <a:cxnSpLocks/>
          </p:cNvCxnSpPr>
          <p:nvPr/>
        </p:nvCxnSpPr>
        <p:spPr>
          <a:xfrm>
            <a:off x="4747890" y="468557"/>
            <a:ext cx="4079" cy="113632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235" descr="Flödesschema illustration">
            <a:extLst>
              <a:ext uri="{FF2B5EF4-FFF2-40B4-BE49-F238E27FC236}">
                <a16:creationId xmlns:a16="http://schemas.microsoft.com/office/drawing/2014/main" id="{313DBB67-F090-41A7-BA7E-419DF1B53B9E}"/>
              </a:ext>
            </a:extLst>
          </p:cNvPr>
          <p:cNvCxnSpPr>
            <a:cxnSpLocks/>
          </p:cNvCxnSpPr>
          <p:nvPr/>
        </p:nvCxnSpPr>
        <p:spPr>
          <a:xfrm>
            <a:off x="8189122" y="288052"/>
            <a:ext cx="4079" cy="113632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Decision 66" descr="Flödesschema illustration">
            <a:extLst>
              <a:ext uri="{FF2B5EF4-FFF2-40B4-BE49-F238E27FC236}">
                <a16:creationId xmlns:a16="http://schemas.microsoft.com/office/drawing/2014/main" id="{12F3C2E5-9749-4CEF-B9E1-1402A61E85F3}"/>
              </a:ext>
            </a:extLst>
          </p:cNvPr>
          <p:cNvSpPr/>
          <p:nvPr/>
        </p:nvSpPr>
        <p:spPr>
          <a:xfrm>
            <a:off x="5707160" y="1391201"/>
            <a:ext cx="1046733" cy="320535"/>
          </a:xfrm>
          <a:prstGeom prst="flowChartDecision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Diagnos stroke eller TIA? (H)</a:t>
            </a:r>
            <a:endParaRPr lang="sv-SE" sz="484" strike="sngStrike" dirty="0">
              <a:solidFill>
                <a:schemeClr val="tx1"/>
              </a:solidFill>
            </a:endParaRPr>
          </a:p>
        </p:txBody>
      </p:sp>
      <p:sp>
        <p:nvSpPr>
          <p:cNvPr id="290" name="Flowchart: Terminator 289" descr="Flödesschema illustration">
            <a:extLst>
              <a:ext uri="{FF2B5EF4-FFF2-40B4-BE49-F238E27FC236}">
                <a16:creationId xmlns:a16="http://schemas.microsoft.com/office/drawing/2014/main" id="{81A339DF-F59D-45BE-8471-DC01EBD3AA2B}"/>
              </a:ext>
            </a:extLst>
          </p:cNvPr>
          <p:cNvSpPr/>
          <p:nvPr/>
        </p:nvSpPr>
        <p:spPr>
          <a:xfrm>
            <a:off x="8111376" y="3146290"/>
            <a:ext cx="672923" cy="268292"/>
          </a:xfrm>
          <a:prstGeom prst="flowChartTerminator">
            <a:avLst/>
          </a:prstGeom>
          <a:solidFill>
            <a:schemeClr val="bg1"/>
          </a:solidFill>
          <a:ln w="12700">
            <a:solidFill>
              <a:srgbClr val="F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484" b="1" dirty="0">
                <a:solidFill>
                  <a:schemeClr val="tx1"/>
                </a:solidFill>
              </a:rPr>
              <a:t>Utgång</a:t>
            </a:r>
            <a:endParaRPr lang="sv-SE" sz="484" dirty="0">
              <a:solidFill>
                <a:schemeClr val="tx1"/>
              </a:solidFill>
            </a:endParaRPr>
          </a:p>
          <a:p>
            <a:pPr algn="ctr"/>
            <a:r>
              <a:rPr lang="sv-SE" sz="484" dirty="0">
                <a:solidFill>
                  <a:schemeClr val="tx1"/>
                </a:solidFill>
              </a:rPr>
              <a:t>Beskrivning av åtgärder i vårdförlopp avslutas</a:t>
            </a:r>
          </a:p>
        </p:txBody>
      </p:sp>
      <p:sp>
        <p:nvSpPr>
          <p:cNvPr id="191" name="TextBox 190" descr="Flödesschema illustration">
            <a:extLst>
              <a:ext uri="{FF2B5EF4-FFF2-40B4-BE49-F238E27FC236}">
                <a16:creationId xmlns:a16="http://schemas.microsoft.com/office/drawing/2014/main" id="{DD89587C-FEC0-4730-8EA0-EBCB7814FE51}"/>
              </a:ext>
            </a:extLst>
          </p:cNvPr>
          <p:cNvSpPr txBox="1"/>
          <p:nvPr/>
        </p:nvSpPr>
        <p:spPr>
          <a:xfrm>
            <a:off x="6768789" y="1412587"/>
            <a:ext cx="268022" cy="166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2888">
              <a:defRPr/>
            </a:pPr>
            <a:r>
              <a:rPr lang="sv-SE" sz="484" i="1" dirty="0">
                <a:latin typeface="Calibri" panose="020F0502020204030204"/>
              </a:rPr>
              <a:t>Nej</a:t>
            </a:r>
          </a:p>
        </p:txBody>
      </p:sp>
      <p:sp>
        <p:nvSpPr>
          <p:cNvPr id="197" name="Rectangle 57" descr="Flödesschema illustration">
            <a:extLst>
              <a:ext uri="{FF2B5EF4-FFF2-40B4-BE49-F238E27FC236}">
                <a16:creationId xmlns:a16="http://schemas.microsoft.com/office/drawing/2014/main" id="{21804CE2-4AF6-48D7-B577-04CFE51D1241}"/>
              </a:ext>
            </a:extLst>
          </p:cNvPr>
          <p:cNvSpPr/>
          <p:nvPr/>
        </p:nvSpPr>
        <p:spPr>
          <a:xfrm>
            <a:off x="6732700" y="2358054"/>
            <a:ext cx="869541" cy="249231"/>
          </a:xfrm>
          <a:prstGeom prst="rect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0" rIns="24923" bIns="0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Akut behandling vid intracerebral blödning (N)</a:t>
            </a:r>
          </a:p>
        </p:txBody>
      </p:sp>
      <p:sp>
        <p:nvSpPr>
          <p:cNvPr id="82" name="Oval 76" descr="Flödesschema illustration">
            <a:extLst>
              <a:ext uri="{FF2B5EF4-FFF2-40B4-BE49-F238E27FC236}">
                <a16:creationId xmlns:a16="http://schemas.microsoft.com/office/drawing/2014/main" id="{FDA17CD1-A31F-4C30-8368-65E8163A0DF4}"/>
              </a:ext>
            </a:extLst>
          </p:cNvPr>
          <p:cNvSpPr/>
          <p:nvPr/>
        </p:nvSpPr>
        <p:spPr>
          <a:xfrm>
            <a:off x="8205735" y="2499912"/>
            <a:ext cx="484039" cy="434707"/>
          </a:xfrm>
          <a:prstGeom prst="ellipse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Information och dialog om nästa steg (I) </a:t>
            </a:r>
          </a:p>
        </p:txBody>
      </p:sp>
      <p:sp>
        <p:nvSpPr>
          <p:cNvPr id="116" name="Flowchart: Decision 115" descr="Flödesschema illustration">
            <a:extLst>
              <a:ext uri="{FF2B5EF4-FFF2-40B4-BE49-F238E27FC236}">
                <a16:creationId xmlns:a16="http://schemas.microsoft.com/office/drawing/2014/main" id="{EF427795-FD95-4ED9-82CF-0FD45FFB7741}"/>
              </a:ext>
            </a:extLst>
          </p:cNvPr>
          <p:cNvSpPr/>
          <p:nvPr/>
        </p:nvSpPr>
        <p:spPr>
          <a:xfrm>
            <a:off x="5711863" y="1808070"/>
            <a:ext cx="1046733" cy="320535"/>
          </a:xfrm>
          <a:prstGeom prst="flowChartDecision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Beslut: Akut behandling (J)</a:t>
            </a:r>
          </a:p>
        </p:txBody>
      </p:sp>
      <p:sp>
        <p:nvSpPr>
          <p:cNvPr id="124" name="Rectangle 57" descr="Flödesschema illustration">
            <a:extLst>
              <a:ext uri="{FF2B5EF4-FFF2-40B4-BE49-F238E27FC236}">
                <a16:creationId xmlns:a16="http://schemas.microsoft.com/office/drawing/2014/main" id="{A07077C0-83DB-4C23-BC01-273310A65974}"/>
              </a:ext>
            </a:extLst>
          </p:cNvPr>
          <p:cNvSpPr>
            <a:spLocks/>
          </p:cNvSpPr>
          <p:nvPr/>
        </p:nvSpPr>
        <p:spPr>
          <a:xfrm>
            <a:off x="4391222" y="4836901"/>
            <a:ext cx="955065" cy="224308"/>
          </a:xfrm>
          <a:prstGeom prst="rect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0" rIns="24923" bIns="0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Komplikationsförebyggande farmakologisk behandling (T)</a:t>
            </a:r>
          </a:p>
        </p:txBody>
      </p:sp>
      <p:sp>
        <p:nvSpPr>
          <p:cNvPr id="129" name="Rectangle 57" descr="Flödesschema illustration">
            <a:extLst>
              <a:ext uri="{FF2B5EF4-FFF2-40B4-BE49-F238E27FC236}">
                <a16:creationId xmlns:a16="http://schemas.microsoft.com/office/drawing/2014/main" id="{EB2D1E59-938B-44D4-B588-AFBF8286943E}"/>
              </a:ext>
            </a:extLst>
          </p:cNvPr>
          <p:cNvSpPr>
            <a:spLocks/>
          </p:cNvSpPr>
          <p:nvPr/>
        </p:nvSpPr>
        <p:spPr>
          <a:xfrm>
            <a:off x="4391222" y="5165673"/>
            <a:ext cx="955065" cy="224308"/>
          </a:xfrm>
          <a:prstGeom prst="rect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0" rIns="24923" bIns="0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Strokeförebyggande </a:t>
            </a:r>
          </a:p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farmakologisk behandling (U)</a:t>
            </a:r>
          </a:p>
        </p:txBody>
      </p:sp>
      <p:sp>
        <p:nvSpPr>
          <p:cNvPr id="130" name="Rectangle 57" descr="Flödesschema illustration">
            <a:extLst>
              <a:ext uri="{FF2B5EF4-FFF2-40B4-BE49-F238E27FC236}">
                <a16:creationId xmlns:a16="http://schemas.microsoft.com/office/drawing/2014/main" id="{4F35B1F9-DA7D-4D2A-A386-BDE273F67181}"/>
              </a:ext>
            </a:extLst>
          </p:cNvPr>
          <p:cNvSpPr/>
          <p:nvPr/>
        </p:nvSpPr>
        <p:spPr>
          <a:xfrm>
            <a:off x="4391222" y="3487482"/>
            <a:ext cx="955065" cy="224308"/>
          </a:xfrm>
          <a:prstGeom prst="rect">
            <a:avLst/>
          </a:prstGeom>
          <a:noFill/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0" rIns="24923" bIns="0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Skyndsam förebyggande farmakologisk behandling (P)</a:t>
            </a:r>
          </a:p>
        </p:txBody>
      </p:sp>
      <p:cxnSp>
        <p:nvCxnSpPr>
          <p:cNvPr id="178" name="Connector: Elbow 177" descr="Flödesschema illustration">
            <a:extLst>
              <a:ext uri="{FF2B5EF4-FFF2-40B4-BE49-F238E27FC236}">
                <a16:creationId xmlns:a16="http://schemas.microsoft.com/office/drawing/2014/main" id="{C9334282-6ED8-4842-8694-799C2166072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389232" y="6043975"/>
            <a:ext cx="74769" cy="1096616"/>
          </a:xfrm>
          <a:prstGeom prst="bentConnector4">
            <a:avLst>
              <a:gd name="adj1" fmla="val -121242"/>
              <a:gd name="adj2" fmla="val 74372"/>
            </a:avLst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 descr="Flödesschema illustration">
            <a:extLst>
              <a:ext uri="{FF2B5EF4-FFF2-40B4-BE49-F238E27FC236}">
                <a16:creationId xmlns:a16="http://schemas.microsoft.com/office/drawing/2014/main" id="{EF094CC6-C24E-4A76-BA1A-C86B48AE5E59}"/>
              </a:ext>
            </a:extLst>
          </p:cNvPr>
          <p:cNvSpPr txBox="1"/>
          <p:nvPr/>
        </p:nvSpPr>
        <p:spPr>
          <a:xfrm>
            <a:off x="7109152" y="6408890"/>
            <a:ext cx="416256" cy="16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888">
              <a:defRPr/>
            </a:pPr>
            <a:r>
              <a:rPr lang="sv-SE" sz="484" i="1" dirty="0">
                <a:latin typeface="Calibri" panose="020F0502020204030204"/>
              </a:rPr>
              <a:t>Ja</a:t>
            </a:r>
          </a:p>
        </p:txBody>
      </p:sp>
      <p:sp>
        <p:nvSpPr>
          <p:cNvPr id="195" name="Rectangle 57" descr="Flödesschema illustration">
            <a:extLst>
              <a:ext uri="{FF2B5EF4-FFF2-40B4-BE49-F238E27FC236}">
                <a16:creationId xmlns:a16="http://schemas.microsoft.com/office/drawing/2014/main" id="{3913D46D-FDDA-4531-8E23-40CEC3110D3B}"/>
              </a:ext>
            </a:extLst>
          </p:cNvPr>
          <p:cNvSpPr/>
          <p:nvPr/>
        </p:nvSpPr>
        <p:spPr>
          <a:xfrm>
            <a:off x="4391222" y="4153319"/>
            <a:ext cx="955065" cy="224308"/>
          </a:xfrm>
          <a:prstGeom prst="rect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0" rIns="24923" bIns="0" rtlCol="0" anchor="ctr"/>
          <a:lstStyle/>
          <a:p>
            <a:pPr lvl="0" algn="ctr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Medicinsk utredning (R)</a:t>
            </a:r>
          </a:p>
        </p:txBody>
      </p:sp>
      <p:cxnSp>
        <p:nvCxnSpPr>
          <p:cNvPr id="207" name="Connector: Elbow 206" descr="Flödesschema illustration">
            <a:extLst>
              <a:ext uri="{FF2B5EF4-FFF2-40B4-BE49-F238E27FC236}">
                <a16:creationId xmlns:a16="http://schemas.microsoft.com/office/drawing/2014/main" id="{F51D5DFB-737C-4D21-B3A2-890811EBC60A}"/>
              </a:ext>
            </a:extLst>
          </p:cNvPr>
          <p:cNvCxnSpPr>
            <a:cxnSpLocks/>
            <a:stCxn id="82" idx="4"/>
            <a:endCxn id="290" idx="0"/>
          </p:cNvCxnSpPr>
          <p:nvPr/>
        </p:nvCxnSpPr>
        <p:spPr>
          <a:xfrm rot="16200000" flipH="1">
            <a:off x="8341962" y="3040412"/>
            <a:ext cx="211671" cy="83"/>
          </a:xfrm>
          <a:prstGeom prst="bentConnector3">
            <a:avLst>
              <a:gd name="adj1" fmla="val 50000"/>
            </a:avLst>
          </a:prstGeom>
          <a:ln w="9525">
            <a:solidFill>
              <a:srgbClr val="FF9F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 descr="Flödesschema illustration">
            <a:extLst>
              <a:ext uri="{FF2B5EF4-FFF2-40B4-BE49-F238E27FC236}">
                <a16:creationId xmlns:a16="http://schemas.microsoft.com/office/drawing/2014/main" id="{313DBB67-F090-41A7-BA7E-419DF1B53B9E}"/>
              </a:ext>
            </a:extLst>
          </p:cNvPr>
          <p:cNvCxnSpPr>
            <a:cxnSpLocks/>
            <a:stCxn id="67" idx="2"/>
            <a:endCxn id="116" idx="0"/>
          </p:cNvCxnSpPr>
          <p:nvPr/>
        </p:nvCxnSpPr>
        <p:spPr>
          <a:xfrm>
            <a:off x="6230527" y="1711735"/>
            <a:ext cx="4704" cy="96333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76" descr="Flödesschema illustration">
            <a:extLst>
              <a:ext uri="{FF2B5EF4-FFF2-40B4-BE49-F238E27FC236}">
                <a16:creationId xmlns:a16="http://schemas.microsoft.com/office/drawing/2014/main" id="{400816E0-0E64-4E3B-8C70-6111E67D43A2}"/>
              </a:ext>
            </a:extLst>
          </p:cNvPr>
          <p:cNvSpPr/>
          <p:nvPr/>
        </p:nvSpPr>
        <p:spPr>
          <a:xfrm>
            <a:off x="8210383" y="4930369"/>
            <a:ext cx="484039" cy="434707"/>
          </a:xfrm>
          <a:prstGeom prst="ellipse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Information och dialog om nästa steg (AA) </a:t>
            </a:r>
          </a:p>
        </p:txBody>
      </p:sp>
      <p:sp>
        <p:nvSpPr>
          <p:cNvPr id="160" name="Rectangle 57" descr="Flödesschema illustration">
            <a:extLst>
              <a:ext uri="{FF2B5EF4-FFF2-40B4-BE49-F238E27FC236}">
                <a16:creationId xmlns:a16="http://schemas.microsoft.com/office/drawing/2014/main" id="{2C8FFC66-6A15-4F80-A9CC-7C27BBE1227D}"/>
              </a:ext>
            </a:extLst>
          </p:cNvPr>
          <p:cNvSpPr/>
          <p:nvPr/>
        </p:nvSpPr>
        <p:spPr>
          <a:xfrm>
            <a:off x="4391223" y="3824131"/>
            <a:ext cx="955271" cy="224308"/>
          </a:xfrm>
          <a:prstGeom prst="rect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0" rIns="24923" bIns="0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Monitorering av vitala funktioner (Q)</a:t>
            </a:r>
          </a:p>
        </p:txBody>
      </p:sp>
      <p:sp>
        <p:nvSpPr>
          <p:cNvPr id="170" name="Rectangle 57" descr="Flödesschema illustration">
            <a:extLst>
              <a:ext uri="{FF2B5EF4-FFF2-40B4-BE49-F238E27FC236}">
                <a16:creationId xmlns:a16="http://schemas.microsoft.com/office/drawing/2014/main" id="{3240E883-F793-400F-9944-E7F05F36898D}"/>
              </a:ext>
            </a:extLst>
          </p:cNvPr>
          <p:cNvSpPr>
            <a:spLocks/>
          </p:cNvSpPr>
          <p:nvPr/>
        </p:nvSpPr>
        <p:spPr>
          <a:xfrm>
            <a:off x="6407426" y="3264524"/>
            <a:ext cx="718972" cy="272985"/>
          </a:xfrm>
          <a:prstGeom prst="rect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0" rIns="24923" bIns="0" rtlCol="0" anchor="ctr"/>
          <a:lstStyle/>
          <a:p>
            <a:pPr algn="ctr"/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Intensivvård (Å)</a:t>
            </a:r>
          </a:p>
        </p:txBody>
      </p:sp>
      <p:sp>
        <p:nvSpPr>
          <p:cNvPr id="125" name="Flowchart: Decision 124" descr="Flödesschema illustration">
            <a:extLst>
              <a:ext uri="{FF2B5EF4-FFF2-40B4-BE49-F238E27FC236}">
                <a16:creationId xmlns:a16="http://schemas.microsoft.com/office/drawing/2014/main" id="{10AFC17E-9CDD-4DEB-8EF3-406812BB1477}"/>
              </a:ext>
            </a:extLst>
          </p:cNvPr>
          <p:cNvSpPr>
            <a:spLocks/>
          </p:cNvSpPr>
          <p:nvPr/>
        </p:nvSpPr>
        <p:spPr>
          <a:xfrm>
            <a:off x="7283999" y="4987457"/>
            <a:ext cx="808072" cy="320535"/>
          </a:xfrm>
          <a:prstGeom prst="flowChartDecision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2888">
              <a:defRPr/>
            </a:pPr>
            <a:r>
              <a:rPr lang="sv-SE" sz="416" dirty="0">
                <a:solidFill>
                  <a:schemeClr val="tx1"/>
                </a:solidFill>
                <a:latin typeface="Calibri" panose="020F0502020204030204"/>
              </a:rPr>
              <a:t>Rehabilitering på strokeenhet? (Ö)</a:t>
            </a:r>
          </a:p>
        </p:txBody>
      </p:sp>
      <p:sp>
        <p:nvSpPr>
          <p:cNvPr id="146" name="TextBox 145" descr="Flödesschema illustration">
            <a:extLst>
              <a:ext uri="{FF2B5EF4-FFF2-40B4-BE49-F238E27FC236}">
                <a16:creationId xmlns:a16="http://schemas.microsoft.com/office/drawing/2014/main" id="{DBECBA94-B942-4BC3-96FB-78EEB92A1E21}"/>
              </a:ext>
            </a:extLst>
          </p:cNvPr>
          <p:cNvSpPr txBox="1"/>
          <p:nvPr/>
        </p:nvSpPr>
        <p:spPr>
          <a:xfrm>
            <a:off x="6235388" y="1672389"/>
            <a:ext cx="235962" cy="166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2888">
              <a:defRPr/>
            </a:pPr>
            <a:r>
              <a:rPr lang="sv-SE" sz="484" i="1" dirty="0">
                <a:latin typeface="Calibri" panose="020F0502020204030204"/>
              </a:rPr>
              <a:t>Ja</a:t>
            </a:r>
          </a:p>
        </p:txBody>
      </p:sp>
      <p:cxnSp>
        <p:nvCxnSpPr>
          <p:cNvPr id="153" name="Connector: Elbow 152" descr="Flödesschema illustration">
            <a:extLst>
              <a:ext uri="{FF2B5EF4-FFF2-40B4-BE49-F238E27FC236}">
                <a16:creationId xmlns:a16="http://schemas.microsoft.com/office/drawing/2014/main" id="{16001C53-04FF-4AF0-A620-735CF223FD65}"/>
              </a:ext>
            </a:extLst>
          </p:cNvPr>
          <p:cNvCxnSpPr>
            <a:cxnSpLocks/>
            <a:stCxn id="125" idx="2"/>
          </p:cNvCxnSpPr>
          <p:nvPr/>
        </p:nvCxnSpPr>
        <p:spPr>
          <a:xfrm rot="5400000">
            <a:off x="6067958" y="4650753"/>
            <a:ext cx="962839" cy="2277316"/>
          </a:xfrm>
          <a:prstGeom prst="bentConnector2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 descr="Flödesschema illustration">
            <a:extLst>
              <a:ext uri="{FF2B5EF4-FFF2-40B4-BE49-F238E27FC236}">
                <a16:creationId xmlns:a16="http://schemas.microsoft.com/office/drawing/2014/main" id="{17D3EAA9-FB7C-4F8A-A98C-D2DB39C79D01}"/>
              </a:ext>
            </a:extLst>
          </p:cNvPr>
          <p:cNvSpPr txBox="1"/>
          <p:nvPr/>
        </p:nvSpPr>
        <p:spPr>
          <a:xfrm>
            <a:off x="7976897" y="4949625"/>
            <a:ext cx="268022" cy="166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2888">
              <a:defRPr/>
            </a:pPr>
            <a:r>
              <a:rPr lang="sv-SE" sz="484" i="1" dirty="0">
                <a:latin typeface="Calibri" panose="020F0502020204030204"/>
              </a:rPr>
              <a:t>Nej</a:t>
            </a:r>
          </a:p>
        </p:txBody>
      </p:sp>
      <p:cxnSp>
        <p:nvCxnSpPr>
          <p:cNvPr id="168" name="Connector: Elbow 167" descr="Flödesschema illustration">
            <a:extLst>
              <a:ext uri="{FF2B5EF4-FFF2-40B4-BE49-F238E27FC236}">
                <a16:creationId xmlns:a16="http://schemas.microsoft.com/office/drawing/2014/main" id="{687A0A6B-6547-4FD1-86AC-4E9EE2DDFEE3}"/>
              </a:ext>
            </a:extLst>
          </p:cNvPr>
          <p:cNvCxnSpPr>
            <a:cxnSpLocks/>
          </p:cNvCxnSpPr>
          <p:nvPr/>
        </p:nvCxnSpPr>
        <p:spPr>
          <a:xfrm rot="5400000" flipH="1">
            <a:off x="5258150" y="5366211"/>
            <a:ext cx="373847" cy="2205692"/>
          </a:xfrm>
          <a:prstGeom prst="bentConnector4">
            <a:avLst>
              <a:gd name="adj1" fmla="val -37244"/>
              <a:gd name="adj2" fmla="val 110690"/>
            </a:avLst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57" descr="Flödesschema illustration">
            <a:extLst>
              <a:ext uri="{FF2B5EF4-FFF2-40B4-BE49-F238E27FC236}">
                <a16:creationId xmlns:a16="http://schemas.microsoft.com/office/drawing/2014/main" id="{9BBF7505-66A2-42FB-8D24-C773C3AEC4A4}"/>
              </a:ext>
            </a:extLst>
          </p:cNvPr>
          <p:cNvSpPr/>
          <p:nvPr/>
        </p:nvSpPr>
        <p:spPr>
          <a:xfrm>
            <a:off x="4382966" y="3337806"/>
            <a:ext cx="955065" cy="1025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0" rIns="24923" bIns="0" rtlCol="0" anchor="ctr"/>
          <a:lstStyle/>
          <a:p>
            <a:pPr algn="ctr" defTabSz="632888">
              <a:defRPr/>
            </a:pPr>
            <a:r>
              <a:rPr lang="sv-SE" sz="484" b="1" dirty="0">
                <a:solidFill>
                  <a:schemeClr val="tx1"/>
                </a:solidFill>
                <a:latin typeface="Calibri" panose="020F0502020204030204"/>
              </a:rPr>
              <a:t>Lokal strokeenhet</a:t>
            </a:r>
          </a:p>
        </p:txBody>
      </p:sp>
      <p:sp>
        <p:nvSpPr>
          <p:cNvPr id="188" name="Oval 76" descr="Flödesschema illustration">
            <a:extLst>
              <a:ext uri="{FF2B5EF4-FFF2-40B4-BE49-F238E27FC236}">
                <a16:creationId xmlns:a16="http://schemas.microsoft.com/office/drawing/2014/main" id="{8A2C54EA-D02A-44AB-9468-D7C116BE0E6B}"/>
              </a:ext>
            </a:extLst>
          </p:cNvPr>
          <p:cNvSpPr/>
          <p:nvPr/>
        </p:nvSpPr>
        <p:spPr>
          <a:xfrm>
            <a:off x="6969726" y="1750981"/>
            <a:ext cx="484039" cy="434707"/>
          </a:xfrm>
          <a:prstGeom prst="ellipse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484" dirty="0">
                <a:solidFill>
                  <a:schemeClr val="tx1"/>
                </a:solidFill>
              </a:rPr>
              <a:t>Information och dialog om akut behandling (K)</a:t>
            </a:r>
          </a:p>
        </p:txBody>
      </p:sp>
      <p:cxnSp>
        <p:nvCxnSpPr>
          <p:cNvPr id="126" name="Connector: Elbow 125" descr="Flödesschema illustration">
            <a:extLst>
              <a:ext uri="{FF2B5EF4-FFF2-40B4-BE49-F238E27FC236}">
                <a16:creationId xmlns:a16="http://schemas.microsoft.com/office/drawing/2014/main" id="{51D404C9-EFA0-4B55-A0C1-C50764DF8907}"/>
              </a:ext>
            </a:extLst>
          </p:cNvPr>
          <p:cNvCxnSpPr>
            <a:cxnSpLocks/>
            <a:stCxn id="120" idx="3"/>
            <a:endCxn id="170" idx="3"/>
          </p:cNvCxnSpPr>
          <p:nvPr/>
        </p:nvCxnSpPr>
        <p:spPr>
          <a:xfrm flipH="1" flipV="1">
            <a:off x="7126399" y="3401017"/>
            <a:ext cx="12461" cy="423692"/>
          </a:xfrm>
          <a:prstGeom prst="bentConnector3">
            <a:avLst>
              <a:gd name="adj1" fmla="val -483511"/>
            </a:avLst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 descr="Flödesschema illustration">
            <a:extLst>
              <a:ext uri="{FF2B5EF4-FFF2-40B4-BE49-F238E27FC236}">
                <a16:creationId xmlns:a16="http://schemas.microsoft.com/office/drawing/2014/main" id="{888C87FB-9122-4836-8308-E92A1E5E8680}"/>
              </a:ext>
            </a:extLst>
          </p:cNvPr>
          <p:cNvSpPr txBox="1"/>
          <p:nvPr/>
        </p:nvSpPr>
        <p:spPr>
          <a:xfrm>
            <a:off x="6966772" y="3590194"/>
            <a:ext cx="268022" cy="166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2888">
              <a:defRPr/>
            </a:pPr>
            <a:r>
              <a:rPr lang="sv-SE" sz="484" i="1" dirty="0">
                <a:latin typeface="Calibri" panose="020F0502020204030204"/>
              </a:rPr>
              <a:t>Nej</a:t>
            </a:r>
          </a:p>
        </p:txBody>
      </p:sp>
      <p:cxnSp>
        <p:nvCxnSpPr>
          <p:cNvPr id="194" name="Straight Arrow Connector 193" descr="Flödesschema illustration">
            <a:extLst>
              <a:ext uri="{FF2B5EF4-FFF2-40B4-BE49-F238E27FC236}">
                <a16:creationId xmlns:a16="http://schemas.microsoft.com/office/drawing/2014/main" id="{A04531BA-7A85-440E-9B0F-624A4EAC744E}"/>
              </a:ext>
            </a:extLst>
          </p:cNvPr>
          <p:cNvCxnSpPr>
            <a:cxnSpLocks/>
            <a:stCxn id="170" idx="2"/>
            <a:endCxn id="120" idx="0"/>
          </p:cNvCxnSpPr>
          <p:nvPr/>
        </p:nvCxnSpPr>
        <p:spPr>
          <a:xfrm flipH="1">
            <a:off x="6765064" y="3537509"/>
            <a:ext cx="1848" cy="122175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 descr="Flödesschema illustration">
            <a:extLst>
              <a:ext uri="{FF2B5EF4-FFF2-40B4-BE49-F238E27FC236}">
                <a16:creationId xmlns:a16="http://schemas.microsoft.com/office/drawing/2014/main" id="{6EC262A4-BD65-4629-8C86-14729BCEFA85}"/>
              </a:ext>
            </a:extLst>
          </p:cNvPr>
          <p:cNvCxnSpPr>
            <a:cxnSpLocks/>
            <a:stCxn id="129" idx="2"/>
            <a:endCxn id="131" idx="0"/>
          </p:cNvCxnSpPr>
          <p:nvPr/>
        </p:nvCxnSpPr>
        <p:spPr>
          <a:xfrm>
            <a:off x="4868755" y="5389981"/>
            <a:ext cx="0" cy="63279"/>
          </a:xfrm>
          <a:prstGeom prst="straightConnector1">
            <a:avLst/>
          </a:prstGeom>
          <a:ln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 descr="Flödesschema illustration">
            <a:extLst>
              <a:ext uri="{FF2B5EF4-FFF2-40B4-BE49-F238E27FC236}">
                <a16:creationId xmlns:a16="http://schemas.microsoft.com/office/drawing/2014/main" id="{E03900A2-6B4C-4A7C-9E68-474BA61F6D6F}"/>
              </a:ext>
            </a:extLst>
          </p:cNvPr>
          <p:cNvCxnSpPr>
            <a:cxnSpLocks/>
          </p:cNvCxnSpPr>
          <p:nvPr/>
        </p:nvCxnSpPr>
        <p:spPr>
          <a:xfrm>
            <a:off x="4872722" y="6018813"/>
            <a:ext cx="103" cy="99692"/>
          </a:xfrm>
          <a:prstGeom prst="straightConnector1">
            <a:avLst/>
          </a:prstGeom>
          <a:ln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Flowchart: Terminator 52" descr="Flödesschema illustration">
            <a:extLst>
              <a:ext uri="{FF2B5EF4-FFF2-40B4-BE49-F238E27FC236}">
                <a16:creationId xmlns:a16="http://schemas.microsoft.com/office/drawing/2014/main" id="{592DD504-FC41-4D04-BB8B-AE4D8244CB69}"/>
              </a:ext>
            </a:extLst>
          </p:cNvPr>
          <p:cNvSpPr/>
          <p:nvPr/>
        </p:nvSpPr>
        <p:spPr>
          <a:xfrm>
            <a:off x="7647557" y="6420215"/>
            <a:ext cx="1046284" cy="275075"/>
          </a:xfrm>
          <a:prstGeom prst="flowChartTerminator">
            <a:avLst/>
          </a:prstGeom>
          <a:solidFill>
            <a:schemeClr val="bg1"/>
          </a:solidFill>
          <a:ln w="12700">
            <a:solidFill>
              <a:srgbClr val="F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484" b="1" dirty="0">
                <a:solidFill>
                  <a:schemeClr val="tx1"/>
                </a:solidFill>
              </a:rPr>
              <a:t>Inledning: Vårdförlopp del 2</a:t>
            </a:r>
          </a:p>
          <a:p>
            <a:pPr algn="ctr"/>
            <a:r>
              <a:rPr lang="sv-SE" sz="484" dirty="0">
                <a:solidFill>
                  <a:schemeClr val="tx1"/>
                </a:solidFill>
              </a:rPr>
              <a:t>(Specialiserad rehabilitering, SIP</a:t>
            </a:r>
          </a:p>
          <a:p>
            <a:pPr algn="ctr"/>
            <a:r>
              <a:rPr lang="sv-SE" sz="484" dirty="0">
                <a:solidFill>
                  <a:schemeClr val="tx1"/>
                </a:solidFill>
              </a:rPr>
              <a:t>strukturerad uppföljning)</a:t>
            </a:r>
          </a:p>
        </p:txBody>
      </p:sp>
      <p:sp>
        <p:nvSpPr>
          <p:cNvPr id="105" name="Rectangle 221" descr="Flödesschema illustration">
            <a:extLst>
              <a:ext uri="{FF2B5EF4-FFF2-40B4-BE49-F238E27FC236}">
                <a16:creationId xmlns:a16="http://schemas.microsoft.com/office/drawing/2014/main" id="{E3B8765E-1FD0-4599-9996-6A8865F5B47B}"/>
              </a:ext>
            </a:extLst>
          </p:cNvPr>
          <p:cNvSpPr/>
          <p:nvPr/>
        </p:nvSpPr>
        <p:spPr>
          <a:xfrm>
            <a:off x="6520897" y="405083"/>
            <a:ext cx="1071692" cy="99692"/>
          </a:xfrm>
          <a:prstGeom prst="rect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24923" rIns="0" bIns="24923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Utredningsblock: Första vårdkontakt (A3)</a:t>
            </a:r>
          </a:p>
        </p:txBody>
      </p:sp>
      <p:cxnSp>
        <p:nvCxnSpPr>
          <p:cNvPr id="107" name="Straight Arrow Connector 235" descr="Flödesschema illustration">
            <a:extLst>
              <a:ext uri="{FF2B5EF4-FFF2-40B4-BE49-F238E27FC236}">
                <a16:creationId xmlns:a16="http://schemas.microsoft.com/office/drawing/2014/main" id="{313DBB67-F090-41A7-BA7E-419DF1B53B9E}"/>
              </a:ext>
            </a:extLst>
          </p:cNvPr>
          <p:cNvCxnSpPr>
            <a:cxnSpLocks/>
          </p:cNvCxnSpPr>
          <p:nvPr/>
        </p:nvCxnSpPr>
        <p:spPr>
          <a:xfrm>
            <a:off x="4736185" y="289317"/>
            <a:ext cx="4079" cy="113632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Terminator 52" descr="Flödesschema illustration">
            <a:extLst>
              <a:ext uri="{FF2B5EF4-FFF2-40B4-BE49-F238E27FC236}">
                <a16:creationId xmlns:a16="http://schemas.microsoft.com/office/drawing/2014/main" id="{EAA7D654-C318-4AE7-B8A8-3387DA37E97C}"/>
              </a:ext>
            </a:extLst>
          </p:cNvPr>
          <p:cNvSpPr/>
          <p:nvPr/>
        </p:nvSpPr>
        <p:spPr>
          <a:xfrm>
            <a:off x="4236247" y="28544"/>
            <a:ext cx="1046284" cy="275075"/>
          </a:xfrm>
          <a:prstGeom prst="flowChartTerminator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Inledning: Ringer till Larmcentral (112) med  stroke/TIA symtom</a:t>
            </a:r>
          </a:p>
        </p:txBody>
      </p:sp>
      <p:sp>
        <p:nvSpPr>
          <p:cNvPr id="222" name="Rectangle 221" descr="Flödesschema illustration">
            <a:extLst>
              <a:ext uri="{FF2B5EF4-FFF2-40B4-BE49-F238E27FC236}">
                <a16:creationId xmlns:a16="http://schemas.microsoft.com/office/drawing/2014/main" id="{E3B8765E-1FD0-4599-9996-6A8865F5B47B}"/>
              </a:ext>
            </a:extLst>
          </p:cNvPr>
          <p:cNvSpPr/>
          <p:nvPr/>
        </p:nvSpPr>
        <p:spPr>
          <a:xfrm>
            <a:off x="4223543" y="409363"/>
            <a:ext cx="1071692" cy="99692"/>
          </a:xfrm>
          <a:prstGeom prst="rect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24923" rIns="0" bIns="24923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Utredningsblock: Första vårdkontakt (A1)</a:t>
            </a:r>
          </a:p>
        </p:txBody>
      </p:sp>
      <p:sp>
        <p:nvSpPr>
          <p:cNvPr id="89" name="Rectangle 88" descr="Flödesschema illustration">
            <a:extLst>
              <a:ext uri="{FF2B5EF4-FFF2-40B4-BE49-F238E27FC236}">
                <a16:creationId xmlns:a16="http://schemas.microsoft.com/office/drawing/2014/main" id="{399BEF13-0736-42A5-9343-326AFDEA8025}"/>
              </a:ext>
            </a:extLst>
          </p:cNvPr>
          <p:cNvSpPr>
            <a:spLocks/>
          </p:cNvSpPr>
          <p:nvPr/>
        </p:nvSpPr>
        <p:spPr>
          <a:xfrm>
            <a:off x="4223543" y="1490067"/>
            <a:ext cx="1071692" cy="149539"/>
          </a:xfrm>
          <a:prstGeom prst="rect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24923" rIns="0" bIns="24923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Första omhändertagande på sjukhus (E)</a:t>
            </a:r>
          </a:p>
        </p:txBody>
      </p:sp>
      <p:cxnSp>
        <p:nvCxnSpPr>
          <p:cNvPr id="118" name="Straight Arrow Connector 235" descr="Flödesschema illustration">
            <a:extLst>
              <a:ext uri="{FF2B5EF4-FFF2-40B4-BE49-F238E27FC236}">
                <a16:creationId xmlns:a16="http://schemas.microsoft.com/office/drawing/2014/main" id="{313DBB67-F090-41A7-BA7E-419DF1B53B9E}"/>
              </a:ext>
            </a:extLst>
          </p:cNvPr>
          <p:cNvCxnSpPr>
            <a:cxnSpLocks/>
            <a:stCxn id="272" idx="2"/>
            <a:endCxn id="78" idx="0"/>
          </p:cNvCxnSpPr>
          <p:nvPr/>
        </p:nvCxnSpPr>
        <p:spPr>
          <a:xfrm>
            <a:off x="4759390" y="1018409"/>
            <a:ext cx="1" cy="75075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Rectangle 271" descr="Flödesschema illustration">
            <a:extLst>
              <a:ext uri="{FF2B5EF4-FFF2-40B4-BE49-F238E27FC236}">
                <a16:creationId xmlns:a16="http://schemas.microsoft.com/office/drawing/2014/main" id="{1119E2D0-BE0E-4E6D-A280-263AC14E68C7}"/>
              </a:ext>
            </a:extLst>
          </p:cNvPr>
          <p:cNvSpPr>
            <a:spLocks/>
          </p:cNvSpPr>
          <p:nvPr/>
        </p:nvSpPr>
        <p:spPr>
          <a:xfrm>
            <a:off x="4223543" y="918718"/>
            <a:ext cx="1071692" cy="99692"/>
          </a:xfrm>
          <a:prstGeom prst="rect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24923" rIns="0" bIns="24923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Prehospital vård (C)</a:t>
            </a:r>
          </a:p>
        </p:txBody>
      </p:sp>
      <p:sp>
        <p:nvSpPr>
          <p:cNvPr id="78" name="Flowchart: Decision 77" descr="Flödesschema illustration">
            <a:extLst>
              <a:ext uri="{FF2B5EF4-FFF2-40B4-BE49-F238E27FC236}">
                <a16:creationId xmlns:a16="http://schemas.microsoft.com/office/drawing/2014/main" id="{3CF09B19-5673-40F0-87F6-FD36D94D2A48}"/>
              </a:ext>
            </a:extLst>
          </p:cNvPr>
          <p:cNvSpPr/>
          <p:nvPr/>
        </p:nvSpPr>
        <p:spPr>
          <a:xfrm>
            <a:off x="4291035" y="1093485"/>
            <a:ext cx="936711" cy="321508"/>
          </a:xfrm>
          <a:prstGeom prst="flowChartDecision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Beslut: Strokelarm (D) </a:t>
            </a:r>
            <a:endParaRPr lang="sv-SE" sz="484" strike="sngStrike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19" name="Rectangle 221" descr="Flödesschema illustration">
            <a:extLst>
              <a:ext uri="{FF2B5EF4-FFF2-40B4-BE49-F238E27FC236}">
                <a16:creationId xmlns:a16="http://schemas.microsoft.com/office/drawing/2014/main" id="{E3B8765E-1FD0-4599-9996-6A8865F5B47B}"/>
              </a:ext>
            </a:extLst>
          </p:cNvPr>
          <p:cNvSpPr/>
          <p:nvPr/>
        </p:nvSpPr>
        <p:spPr>
          <a:xfrm>
            <a:off x="5369034" y="408083"/>
            <a:ext cx="1071692" cy="99692"/>
          </a:xfrm>
          <a:prstGeom prst="rect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24923" rIns="0" bIns="24923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Utredningsblock: Första vårdkontakt (A2)</a:t>
            </a:r>
          </a:p>
        </p:txBody>
      </p:sp>
      <p:cxnSp>
        <p:nvCxnSpPr>
          <p:cNvPr id="121" name="Straight Arrow Connector 235" descr="Flödesschema illustration">
            <a:extLst>
              <a:ext uri="{FF2B5EF4-FFF2-40B4-BE49-F238E27FC236}">
                <a16:creationId xmlns:a16="http://schemas.microsoft.com/office/drawing/2014/main" id="{313DBB67-F090-41A7-BA7E-419DF1B53B9E}"/>
              </a:ext>
            </a:extLst>
          </p:cNvPr>
          <p:cNvCxnSpPr>
            <a:cxnSpLocks/>
          </p:cNvCxnSpPr>
          <p:nvPr/>
        </p:nvCxnSpPr>
        <p:spPr>
          <a:xfrm>
            <a:off x="7056129" y="286715"/>
            <a:ext cx="4079" cy="113632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235" descr="Flödesschema illustration">
            <a:extLst>
              <a:ext uri="{FF2B5EF4-FFF2-40B4-BE49-F238E27FC236}">
                <a16:creationId xmlns:a16="http://schemas.microsoft.com/office/drawing/2014/main" id="{313DBB67-F090-41A7-BA7E-419DF1B53B9E}"/>
              </a:ext>
            </a:extLst>
          </p:cNvPr>
          <p:cNvCxnSpPr>
            <a:cxnSpLocks/>
          </p:cNvCxnSpPr>
          <p:nvPr/>
        </p:nvCxnSpPr>
        <p:spPr>
          <a:xfrm>
            <a:off x="5896733" y="289409"/>
            <a:ext cx="4079" cy="113632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lowchart: Terminator 138" descr="Flödesschema illustration">
            <a:extLst>
              <a:ext uri="{FF2B5EF4-FFF2-40B4-BE49-F238E27FC236}">
                <a16:creationId xmlns:a16="http://schemas.microsoft.com/office/drawing/2014/main" id="{1ACA114D-4B1F-463D-B551-33933C8DF942}"/>
              </a:ext>
            </a:extLst>
          </p:cNvPr>
          <p:cNvSpPr/>
          <p:nvPr/>
        </p:nvSpPr>
        <p:spPr>
          <a:xfrm>
            <a:off x="7668417" y="19631"/>
            <a:ext cx="1046284" cy="275075"/>
          </a:xfrm>
          <a:prstGeom prst="flowChartTerminator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Inledning: Insjuknande av inneliggande patient på akutsjukhus med stroke/TIA symtom</a:t>
            </a:r>
          </a:p>
        </p:txBody>
      </p:sp>
      <p:sp>
        <p:nvSpPr>
          <p:cNvPr id="128" name="Flowchart: Terminator 138" descr="Flödesschema illustration">
            <a:extLst>
              <a:ext uri="{FF2B5EF4-FFF2-40B4-BE49-F238E27FC236}">
                <a16:creationId xmlns:a16="http://schemas.microsoft.com/office/drawing/2014/main" id="{1ACA114D-4B1F-463D-B551-33933C8DF942}"/>
              </a:ext>
            </a:extLst>
          </p:cNvPr>
          <p:cNvSpPr/>
          <p:nvPr/>
        </p:nvSpPr>
        <p:spPr>
          <a:xfrm>
            <a:off x="6534062" y="19631"/>
            <a:ext cx="1046284" cy="275075"/>
          </a:xfrm>
          <a:prstGeom prst="flowChartTerminator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484" dirty="0">
                <a:solidFill>
                  <a:schemeClr val="tx1"/>
                </a:solidFill>
              </a:rPr>
              <a:t>Inledning: Ankomst direkt till akutmottagning</a:t>
            </a:r>
          </a:p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 med stroke/TIA symtom</a:t>
            </a:r>
          </a:p>
        </p:txBody>
      </p:sp>
      <p:sp>
        <p:nvSpPr>
          <p:cNvPr id="139" name="Flowchart: Terminator 138" descr="Flödesschema illustration">
            <a:extLst>
              <a:ext uri="{FF2B5EF4-FFF2-40B4-BE49-F238E27FC236}">
                <a16:creationId xmlns:a16="http://schemas.microsoft.com/office/drawing/2014/main" id="{1ACA114D-4B1F-463D-B551-33933C8DF942}"/>
              </a:ext>
            </a:extLst>
          </p:cNvPr>
          <p:cNvSpPr/>
          <p:nvPr/>
        </p:nvSpPr>
        <p:spPr>
          <a:xfrm>
            <a:off x="5378347" y="25311"/>
            <a:ext cx="1046284" cy="275075"/>
          </a:xfrm>
          <a:prstGeom prst="flowChartTerminator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Inledning: Ringer 1177 eller kontakt primärvården/annan vårdinrättning med stroke/TIA symtom</a:t>
            </a:r>
          </a:p>
        </p:txBody>
      </p:sp>
      <p:sp>
        <p:nvSpPr>
          <p:cNvPr id="144" name="Flowchart: Decision 77" descr="Flödesschema illustration">
            <a:extLst>
              <a:ext uri="{FF2B5EF4-FFF2-40B4-BE49-F238E27FC236}">
                <a16:creationId xmlns:a16="http://schemas.microsoft.com/office/drawing/2014/main" id="{3CF09B19-5673-40F0-87F6-FD36D94D2A48}"/>
              </a:ext>
            </a:extLst>
          </p:cNvPr>
          <p:cNvSpPr/>
          <p:nvPr/>
        </p:nvSpPr>
        <p:spPr>
          <a:xfrm>
            <a:off x="4292081" y="584130"/>
            <a:ext cx="934616" cy="299077"/>
          </a:xfrm>
          <a:prstGeom prst="flowChartDecision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416" dirty="0">
                <a:solidFill>
                  <a:schemeClr val="tx1"/>
                </a:solidFill>
              </a:rPr>
              <a:t>Beslut: Prioriteringsnivå ambulanstransport (B) </a:t>
            </a:r>
          </a:p>
        </p:txBody>
      </p:sp>
      <p:sp>
        <p:nvSpPr>
          <p:cNvPr id="138" name="Rectangle 221" descr="Flödesschema illustration">
            <a:extLst>
              <a:ext uri="{FF2B5EF4-FFF2-40B4-BE49-F238E27FC236}">
                <a16:creationId xmlns:a16="http://schemas.microsoft.com/office/drawing/2014/main" id="{E3B8765E-1FD0-4599-9996-6A8865F5B47B}"/>
              </a:ext>
            </a:extLst>
          </p:cNvPr>
          <p:cNvSpPr/>
          <p:nvPr/>
        </p:nvSpPr>
        <p:spPr>
          <a:xfrm>
            <a:off x="7659333" y="402031"/>
            <a:ext cx="1071692" cy="99692"/>
          </a:xfrm>
          <a:prstGeom prst="rect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24923" rIns="0" bIns="24923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Utredningsblock: Första vårdkontakt (A4)</a:t>
            </a:r>
          </a:p>
        </p:txBody>
      </p:sp>
      <p:sp>
        <p:nvSpPr>
          <p:cNvPr id="176" name="Flowchart: Decision 175" descr="Flödesschema illustration">
            <a:extLst>
              <a:ext uri="{FF2B5EF4-FFF2-40B4-BE49-F238E27FC236}">
                <a16:creationId xmlns:a16="http://schemas.microsoft.com/office/drawing/2014/main" id="{DFDE8F0A-8C55-4B45-92EF-CEB41EDF7D77}"/>
              </a:ext>
            </a:extLst>
          </p:cNvPr>
          <p:cNvSpPr/>
          <p:nvPr/>
        </p:nvSpPr>
        <p:spPr>
          <a:xfrm>
            <a:off x="5974923" y="6394527"/>
            <a:ext cx="1151475" cy="320744"/>
          </a:xfrm>
          <a:prstGeom prst="flowChartDecision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Kan utskrivningsprocessen fullföljas? (Z)</a:t>
            </a:r>
          </a:p>
        </p:txBody>
      </p:sp>
      <p:sp>
        <p:nvSpPr>
          <p:cNvPr id="155" name="Flowchart: Decision 77" descr="Flödesschema illustration">
            <a:extLst>
              <a:ext uri="{FF2B5EF4-FFF2-40B4-BE49-F238E27FC236}">
                <a16:creationId xmlns:a16="http://schemas.microsoft.com/office/drawing/2014/main" id="{3CF09B19-5673-40F0-87F6-FD36D94D2A48}"/>
              </a:ext>
            </a:extLst>
          </p:cNvPr>
          <p:cNvSpPr/>
          <p:nvPr/>
        </p:nvSpPr>
        <p:spPr>
          <a:xfrm>
            <a:off x="4291035" y="1714681"/>
            <a:ext cx="936711" cy="321508"/>
          </a:xfrm>
          <a:prstGeom prst="flowChartDecision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sv-SE" sz="416" dirty="0">
                <a:solidFill>
                  <a:schemeClr val="tx1"/>
                </a:solidFill>
                <a:latin typeface="Calibri" panose="020F0502020204030204"/>
              </a:rPr>
              <a:t>Ställningstagande till a</a:t>
            </a:r>
            <a:r>
              <a:rPr lang="sv-SE" sz="416" dirty="0">
                <a:solidFill>
                  <a:schemeClr val="tx1"/>
                </a:solidFill>
              </a:rPr>
              <a:t>kut bilddiagnostik (F)</a:t>
            </a:r>
            <a:endParaRPr lang="sv-SE" sz="416" strike="sngStrike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74" name="TextBox 190" descr="Flödesschema illustration">
            <a:extLst>
              <a:ext uri="{FF2B5EF4-FFF2-40B4-BE49-F238E27FC236}">
                <a16:creationId xmlns:a16="http://schemas.microsoft.com/office/drawing/2014/main" id="{DD89587C-FEC0-4730-8EA0-EBCB7814FE51}"/>
              </a:ext>
            </a:extLst>
          </p:cNvPr>
          <p:cNvSpPr txBox="1"/>
          <p:nvPr/>
        </p:nvSpPr>
        <p:spPr>
          <a:xfrm>
            <a:off x="4072537" y="1732433"/>
            <a:ext cx="268022" cy="166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2888">
              <a:defRPr/>
            </a:pPr>
            <a:r>
              <a:rPr lang="sv-SE" sz="484" i="1" dirty="0">
                <a:latin typeface="Calibri" panose="020F0502020204030204"/>
              </a:rPr>
              <a:t>Nej</a:t>
            </a:r>
          </a:p>
        </p:txBody>
      </p:sp>
      <p:sp>
        <p:nvSpPr>
          <p:cNvPr id="179" name="TextBox 145" descr="Flödesschema illustration">
            <a:extLst>
              <a:ext uri="{FF2B5EF4-FFF2-40B4-BE49-F238E27FC236}">
                <a16:creationId xmlns:a16="http://schemas.microsoft.com/office/drawing/2014/main" id="{DBECBA94-B942-4BC3-96FB-78EEB92A1E21}"/>
              </a:ext>
            </a:extLst>
          </p:cNvPr>
          <p:cNvSpPr txBox="1"/>
          <p:nvPr/>
        </p:nvSpPr>
        <p:spPr>
          <a:xfrm>
            <a:off x="5293604" y="1912775"/>
            <a:ext cx="235962" cy="166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2888">
              <a:defRPr/>
            </a:pPr>
            <a:r>
              <a:rPr lang="sv-SE" sz="484" i="1" dirty="0">
                <a:latin typeface="Calibri" panose="020F0502020204030204"/>
              </a:rPr>
              <a:t>Ja</a:t>
            </a:r>
          </a:p>
        </p:txBody>
      </p:sp>
      <p:cxnSp>
        <p:nvCxnSpPr>
          <p:cNvPr id="150" name="Connector: Elbow 140" descr="Flödesschema illustration">
            <a:extLst>
              <a:ext uri="{FF2B5EF4-FFF2-40B4-BE49-F238E27FC236}">
                <a16:creationId xmlns:a16="http://schemas.microsoft.com/office/drawing/2014/main" id="{5847178B-09E3-4148-A6BB-891B67BF58AF}"/>
              </a:ext>
            </a:extLst>
          </p:cNvPr>
          <p:cNvCxnSpPr>
            <a:cxnSpLocks/>
            <a:stCxn id="155" idx="1"/>
            <a:endCxn id="215" idx="0"/>
          </p:cNvCxnSpPr>
          <p:nvPr/>
        </p:nvCxnSpPr>
        <p:spPr>
          <a:xfrm rot="10800000" flipH="1" flipV="1">
            <a:off x="4291034" y="1875435"/>
            <a:ext cx="584565" cy="1384555"/>
          </a:xfrm>
          <a:prstGeom prst="bentConnector4">
            <a:avLst>
              <a:gd name="adj1" fmla="val -27073"/>
              <a:gd name="adj2" fmla="val 61838"/>
            </a:avLst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57" descr="Flödesschema illustration">
            <a:extLst>
              <a:ext uri="{FF2B5EF4-FFF2-40B4-BE49-F238E27FC236}">
                <a16:creationId xmlns:a16="http://schemas.microsoft.com/office/drawing/2014/main" id="{21804CE2-4AF6-48D7-B577-04CFE51D1241}"/>
              </a:ext>
            </a:extLst>
          </p:cNvPr>
          <p:cNvSpPr/>
          <p:nvPr/>
        </p:nvSpPr>
        <p:spPr>
          <a:xfrm>
            <a:off x="4866039" y="2357557"/>
            <a:ext cx="869541" cy="249231"/>
          </a:xfrm>
          <a:prstGeom prst="rect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0" rIns="24923" bIns="0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Akut behandling vid TIA (L)</a:t>
            </a:r>
          </a:p>
        </p:txBody>
      </p:sp>
      <p:cxnSp>
        <p:nvCxnSpPr>
          <p:cNvPr id="164" name="Rak koppling 163" descr="Flödesschema illustration"/>
          <p:cNvCxnSpPr>
            <a:cxnSpLocks/>
            <a:stCxn id="169" idx="2"/>
            <a:endCxn id="285" idx="0"/>
          </p:cNvCxnSpPr>
          <p:nvPr/>
        </p:nvCxnSpPr>
        <p:spPr>
          <a:xfrm>
            <a:off x="7688034" y="3533371"/>
            <a:ext cx="1" cy="556384"/>
          </a:xfrm>
          <a:prstGeom prst="line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ktangel 232" descr="Flödesschema illustration"/>
          <p:cNvSpPr/>
          <p:nvPr/>
        </p:nvSpPr>
        <p:spPr>
          <a:xfrm rot="21150465">
            <a:off x="5684896" y="3145511"/>
            <a:ext cx="124616" cy="125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35">
              <a:solidFill>
                <a:schemeClr val="tx1"/>
              </a:solidFill>
            </a:endParaRPr>
          </a:p>
        </p:txBody>
      </p:sp>
      <p:sp>
        <p:nvSpPr>
          <p:cNvPr id="104" name="Rectangle 57" descr="Flödesschema illustration">
            <a:extLst>
              <a:ext uri="{FF2B5EF4-FFF2-40B4-BE49-F238E27FC236}">
                <a16:creationId xmlns:a16="http://schemas.microsoft.com/office/drawing/2014/main" id="{A888B22C-0211-446B-B92B-C32167D4796E}"/>
              </a:ext>
            </a:extLst>
          </p:cNvPr>
          <p:cNvSpPr/>
          <p:nvPr/>
        </p:nvSpPr>
        <p:spPr>
          <a:xfrm>
            <a:off x="5497571" y="3264631"/>
            <a:ext cx="789268" cy="822461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7C777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84" b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98" name="Rectangle 57" descr="Flödesschema illustration">
            <a:extLst>
              <a:ext uri="{FF2B5EF4-FFF2-40B4-BE49-F238E27FC236}">
                <a16:creationId xmlns:a16="http://schemas.microsoft.com/office/drawing/2014/main" id="{771CD161-2C1E-4BAF-AA28-75D9273675B4}"/>
              </a:ext>
            </a:extLst>
          </p:cNvPr>
          <p:cNvSpPr/>
          <p:nvPr/>
        </p:nvSpPr>
        <p:spPr>
          <a:xfrm>
            <a:off x="5799370" y="2357478"/>
            <a:ext cx="869541" cy="249231"/>
          </a:xfrm>
          <a:prstGeom prst="rect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0" rIns="24923" bIns="0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Akut behandling vid ischemisk stroke (M)</a:t>
            </a:r>
          </a:p>
        </p:txBody>
      </p:sp>
      <p:sp>
        <p:nvSpPr>
          <p:cNvPr id="149" name="Rectangle 57" descr="Flödesschema illustration">
            <a:extLst>
              <a:ext uri="{FF2B5EF4-FFF2-40B4-BE49-F238E27FC236}">
                <a16:creationId xmlns:a16="http://schemas.microsoft.com/office/drawing/2014/main" id="{9BBF7505-66A2-42FB-8D24-C773C3AEC4A4}"/>
              </a:ext>
            </a:extLst>
          </p:cNvPr>
          <p:cNvSpPr/>
          <p:nvPr/>
        </p:nvSpPr>
        <p:spPr>
          <a:xfrm>
            <a:off x="5556409" y="3350482"/>
            <a:ext cx="634265" cy="9678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0" rIns="24923" bIns="0" rtlCol="0" anchor="ctr"/>
          <a:lstStyle/>
          <a:p>
            <a:pPr algn="ctr"/>
            <a:r>
              <a:rPr lang="sv-SE" sz="484" b="1" dirty="0">
                <a:solidFill>
                  <a:schemeClr val="tx1"/>
                </a:solidFill>
              </a:rPr>
              <a:t>Regional strokeenhet</a:t>
            </a:r>
          </a:p>
        </p:txBody>
      </p:sp>
      <p:sp>
        <p:nvSpPr>
          <p:cNvPr id="151" name="Rectangle 57" descr="Flödesschema illustration">
            <a:extLst>
              <a:ext uri="{FF2B5EF4-FFF2-40B4-BE49-F238E27FC236}">
                <a16:creationId xmlns:a16="http://schemas.microsoft.com/office/drawing/2014/main" id="{4F35B1F9-DA7D-4D2A-A386-BDE273F67181}"/>
              </a:ext>
            </a:extLst>
          </p:cNvPr>
          <p:cNvSpPr/>
          <p:nvPr/>
        </p:nvSpPr>
        <p:spPr>
          <a:xfrm>
            <a:off x="5553881" y="3485043"/>
            <a:ext cx="685448" cy="548308"/>
          </a:xfrm>
          <a:prstGeom prst="rect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0" rIns="24923" bIns="0" rtlCol="0" anchor="ctr"/>
          <a:lstStyle/>
          <a:p>
            <a:pPr lvl="0" algn="ctr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Samma behandlings-, utrednings- och</a:t>
            </a:r>
            <a:r>
              <a:rPr lang="sv-SE" sz="484" dirty="0">
                <a:solidFill>
                  <a:schemeClr val="tx1"/>
                </a:solidFill>
              </a:rPr>
              <a:t> beslutsblock </a:t>
            </a:r>
            <a:endParaRPr lang="sv-SE" sz="484" dirty="0">
              <a:solidFill>
                <a:schemeClr val="tx1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som på lokal strokeenhet </a:t>
            </a:r>
            <a:r>
              <a:rPr lang="sv-SE" sz="484" dirty="0">
                <a:solidFill>
                  <a:schemeClr val="tx1"/>
                </a:solidFill>
              </a:rPr>
              <a:t>(P-X)</a:t>
            </a:r>
          </a:p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+ tillgång till hög-specialiserad vård</a:t>
            </a:r>
          </a:p>
        </p:txBody>
      </p:sp>
      <p:sp>
        <p:nvSpPr>
          <p:cNvPr id="156" name="Flowchart: Decision 155" descr="Flödesschema illustration">
            <a:extLst>
              <a:ext uri="{FF2B5EF4-FFF2-40B4-BE49-F238E27FC236}">
                <a16:creationId xmlns:a16="http://schemas.microsoft.com/office/drawing/2014/main" id="{341DD843-A5BA-4A2C-A887-013B51EE5547}"/>
              </a:ext>
            </a:extLst>
          </p:cNvPr>
          <p:cNvSpPr/>
          <p:nvPr/>
        </p:nvSpPr>
        <p:spPr>
          <a:xfrm>
            <a:off x="5502516" y="4287028"/>
            <a:ext cx="808072" cy="354096"/>
          </a:xfrm>
          <a:prstGeom prst="flowChartDecision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2888">
              <a:defRPr/>
            </a:pPr>
            <a:r>
              <a:rPr lang="sv-SE" sz="416" dirty="0">
                <a:solidFill>
                  <a:schemeClr val="tx1"/>
                </a:solidFill>
                <a:latin typeface="Calibri" panose="020F0502020204030204"/>
              </a:rPr>
              <a:t>Fortsatt behov av högspecialiserad vård (Y)</a:t>
            </a:r>
          </a:p>
        </p:txBody>
      </p:sp>
      <p:sp>
        <p:nvSpPr>
          <p:cNvPr id="163" name="TextBox 162" descr="Flödesschema illustration">
            <a:extLst>
              <a:ext uri="{FF2B5EF4-FFF2-40B4-BE49-F238E27FC236}">
                <a16:creationId xmlns:a16="http://schemas.microsoft.com/office/drawing/2014/main" id="{ABF4C143-DE70-4154-B3F5-DF1BF3E92159}"/>
              </a:ext>
            </a:extLst>
          </p:cNvPr>
          <p:cNvSpPr txBox="1"/>
          <p:nvPr/>
        </p:nvSpPr>
        <p:spPr>
          <a:xfrm>
            <a:off x="5384140" y="4261741"/>
            <a:ext cx="268022" cy="166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2888">
              <a:defRPr/>
            </a:pPr>
            <a:r>
              <a:rPr lang="sv-SE" sz="484" i="1" dirty="0">
                <a:latin typeface="Calibri" panose="020F0502020204030204"/>
              </a:rPr>
              <a:t>Nej</a:t>
            </a:r>
          </a:p>
        </p:txBody>
      </p:sp>
      <p:sp>
        <p:nvSpPr>
          <p:cNvPr id="180" name="Ellips 234" descr="Flödesschema illustration"/>
          <p:cNvSpPr>
            <a:spLocks noChangeAspect="1"/>
          </p:cNvSpPr>
          <p:nvPr/>
        </p:nvSpPr>
        <p:spPr>
          <a:xfrm>
            <a:off x="6461132" y="6190991"/>
            <a:ext cx="172929" cy="174461"/>
          </a:xfrm>
          <a:prstGeom prst="ellipse">
            <a:avLst/>
          </a:prstGeom>
          <a:noFill/>
          <a:ln w="9525">
            <a:solidFill>
              <a:srgbClr val="377D7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35">
              <a:solidFill>
                <a:schemeClr val="tx1"/>
              </a:solidFill>
            </a:endParaRPr>
          </a:p>
        </p:txBody>
      </p:sp>
      <p:sp>
        <p:nvSpPr>
          <p:cNvPr id="247" name="Rektangel 246" descr="Flödesschema illustration"/>
          <p:cNvSpPr/>
          <p:nvPr/>
        </p:nvSpPr>
        <p:spPr>
          <a:xfrm rot="5400000">
            <a:off x="6494301" y="6221267"/>
            <a:ext cx="94708" cy="211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35">
              <a:solidFill>
                <a:schemeClr val="tx1"/>
              </a:solidFill>
            </a:endParaRPr>
          </a:p>
        </p:txBody>
      </p:sp>
      <p:sp>
        <p:nvSpPr>
          <p:cNvPr id="182" name="Ellips 234" descr="Flödesschema illustration"/>
          <p:cNvSpPr>
            <a:spLocks/>
          </p:cNvSpPr>
          <p:nvPr/>
        </p:nvSpPr>
        <p:spPr>
          <a:xfrm>
            <a:off x="6466915" y="6199275"/>
            <a:ext cx="159508" cy="1495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35">
              <a:solidFill>
                <a:schemeClr val="tx1"/>
              </a:solidFill>
            </a:endParaRPr>
          </a:p>
        </p:txBody>
      </p:sp>
      <p:cxnSp>
        <p:nvCxnSpPr>
          <p:cNvPr id="185" name="Connector: Elbow 108" descr="Flödesschema illustration">
            <a:extLst>
              <a:ext uri="{FF2B5EF4-FFF2-40B4-BE49-F238E27FC236}">
                <a16:creationId xmlns:a16="http://schemas.microsoft.com/office/drawing/2014/main" id="{065B1695-19DA-4B2F-8CDC-757495C82BF2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709020" y="3679974"/>
            <a:ext cx="772616" cy="1350831"/>
          </a:xfrm>
          <a:prstGeom prst="bentConnector3">
            <a:avLst>
              <a:gd name="adj1" fmla="val 99575"/>
            </a:avLst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Ellips 234" descr="Flödesschema illustration"/>
          <p:cNvSpPr>
            <a:spLocks noChangeAspect="1"/>
          </p:cNvSpPr>
          <p:nvPr/>
        </p:nvSpPr>
        <p:spPr>
          <a:xfrm>
            <a:off x="6438002" y="4652940"/>
            <a:ext cx="172929" cy="174461"/>
          </a:xfrm>
          <a:prstGeom prst="ellipse">
            <a:avLst/>
          </a:prstGeom>
          <a:noFill/>
          <a:ln w="9525">
            <a:solidFill>
              <a:srgbClr val="377D7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35">
              <a:solidFill>
                <a:schemeClr val="tx1"/>
              </a:solidFill>
            </a:endParaRPr>
          </a:p>
        </p:txBody>
      </p:sp>
      <p:sp>
        <p:nvSpPr>
          <p:cNvPr id="190" name="Rektangel 246" descr="Flödesschema illustration"/>
          <p:cNvSpPr/>
          <p:nvPr/>
        </p:nvSpPr>
        <p:spPr>
          <a:xfrm rot="5400000">
            <a:off x="6471173" y="4686655"/>
            <a:ext cx="94708" cy="211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35">
              <a:solidFill>
                <a:schemeClr val="tx1"/>
              </a:solidFill>
            </a:endParaRPr>
          </a:p>
        </p:txBody>
      </p:sp>
      <p:sp>
        <p:nvSpPr>
          <p:cNvPr id="192" name="Ellips 234" descr="Flödesschema illustration"/>
          <p:cNvSpPr>
            <a:spLocks/>
          </p:cNvSpPr>
          <p:nvPr/>
        </p:nvSpPr>
        <p:spPr>
          <a:xfrm>
            <a:off x="6443786" y="4661224"/>
            <a:ext cx="159508" cy="1495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35">
              <a:solidFill>
                <a:schemeClr val="tx1"/>
              </a:solidFill>
            </a:endParaRPr>
          </a:p>
        </p:txBody>
      </p:sp>
      <p:sp>
        <p:nvSpPr>
          <p:cNvPr id="201" name="Rektangel 27" descr="Flödesschema illustration"/>
          <p:cNvSpPr/>
          <p:nvPr/>
        </p:nvSpPr>
        <p:spPr>
          <a:xfrm>
            <a:off x="4983809" y="4571567"/>
            <a:ext cx="256801" cy="166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sv-SE" sz="484" dirty="0"/>
              <a:t>(R)</a:t>
            </a:r>
          </a:p>
        </p:txBody>
      </p:sp>
      <p:sp>
        <p:nvSpPr>
          <p:cNvPr id="211" name="TextBox 210" descr="Flödesschema illustration">
            <a:extLst>
              <a:ext uri="{FF2B5EF4-FFF2-40B4-BE49-F238E27FC236}">
                <a16:creationId xmlns:a16="http://schemas.microsoft.com/office/drawing/2014/main" id="{B1F79DB5-7C1B-4EE4-B65F-182230AF68E6}"/>
              </a:ext>
            </a:extLst>
          </p:cNvPr>
          <p:cNvSpPr txBox="1"/>
          <p:nvPr/>
        </p:nvSpPr>
        <p:spPr>
          <a:xfrm>
            <a:off x="6746503" y="4003033"/>
            <a:ext cx="235962" cy="166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2888">
              <a:defRPr/>
            </a:pPr>
            <a:r>
              <a:rPr lang="sv-SE" sz="484" i="1" dirty="0">
                <a:latin typeface="Calibri" panose="020F0502020204030204"/>
              </a:rPr>
              <a:t>Ja</a:t>
            </a:r>
          </a:p>
        </p:txBody>
      </p:sp>
      <p:cxnSp>
        <p:nvCxnSpPr>
          <p:cNvPr id="213" name="Straight Arrow Connector 101" descr="Flödesschema illustration">
            <a:extLst>
              <a:ext uri="{FF2B5EF4-FFF2-40B4-BE49-F238E27FC236}">
                <a16:creationId xmlns:a16="http://schemas.microsoft.com/office/drawing/2014/main" id="{BAA8B8B3-4E17-4439-BA39-DFCF403D3E62}"/>
              </a:ext>
            </a:extLst>
          </p:cNvPr>
          <p:cNvCxnSpPr>
            <a:cxnSpLocks/>
            <a:stCxn id="176" idx="3"/>
            <a:endCxn id="205" idx="1"/>
          </p:cNvCxnSpPr>
          <p:nvPr/>
        </p:nvCxnSpPr>
        <p:spPr>
          <a:xfrm>
            <a:off x="7126399" y="6554899"/>
            <a:ext cx="521157" cy="2853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 descr="Flödesschema illustration">
            <a:extLst>
              <a:ext uri="{FF2B5EF4-FFF2-40B4-BE49-F238E27FC236}">
                <a16:creationId xmlns:a16="http://schemas.microsoft.com/office/drawing/2014/main" id="{B1F79DB5-7C1B-4EE4-B65F-182230AF68E6}"/>
              </a:ext>
            </a:extLst>
          </p:cNvPr>
          <p:cNvSpPr txBox="1"/>
          <p:nvPr/>
        </p:nvSpPr>
        <p:spPr>
          <a:xfrm>
            <a:off x="7486511" y="5311353"/>
            <a:ext cx="235962" cy="166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2888">
              <a:defRPr/>
            </a:pPr>
            <a:r>
              <a:rPr lang="sv-SE" sz="484" i="1" dirty="0">
                <a:latin typeface="Calibri" panose="020F0502020204030204"/>
              </a:rPr>
              <a:t>Ja</a:t>
            </a:r>
          </a:p>
        </p:txBody>
      </p:sp>
      <p:cxnSp>
        <p:nvCxnSpPr>
          <p:cNvPr id="193" name="Connector: Elbow 98" descr="Flödesschema illustration">
            <a:extLst>
              <a:ext uri="{FF2B5EF4-FFF2-40B4-BE49-F238E27FC236}">
                <a16:creationId xmlns:a16="http://schemas.microsoft.com/office/drawing/2014/main" id="{5CC95E43-4D47-4E90-BCD9-880E8A2021B3}"/>
              </a:ext>
            </a:extLst>
          </p:cNvPr>
          <p:cNvCxnSpPr>
            <a:cxnSpLocks/>
            <a:stCxn id="116" idx="2"/>
            <a:endCxn id="141" idx="0"/>
          </p:cNvCxnSpPr>
          <p:nvPr/>
        </p:nvCxnSpPr>
        <p:spPr>
          <a:xfrm rot="5400000">
            <a:off x="5653544" y="1775870"/>
            <a:ext cx="228952" cy="934421"/>
          </a:xfrm>
          <a:prstGeom prst="bentConnector3">
            <a:avLst>
              <a:gd name="adj1" fmla="val 50000"/>
            </a:avLst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ruta 161" descr="Flödesschema illustration"/>
          <p:cNvSpPr txBox="1"/>
          <p:nvPr/>
        </p:nvSpPr>
        <p:spPr>
          <a:xfrm>
            <a:off x="6355348" y="2856307"/>
            <a:ext cx="255198" cy="166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4" dirty="0"/>
              <a:t>(P)</a:t>
            </a:r>
          </a:p>
        </p:txBody>
      </p:sp>
      <p:cxnSp>
        <p:nvCxnSpPr>
          <p:cNvPr id="267" name="Connector: Elbow 182" descr="Flödesschema illustration">
            <a:extLst>
              <a:ext uri="{FF2B5EF4-FFF2-40B4-BE49-F238E27FC236}">
                <a16:creationId xmlns:a16="http://schemas.microsoft.com/office/drawing/2014/main" id="{5608C759-4132-490E-A5DA-4D0A7DAA3C4D}"/>
              </a:ext>
            </a:extLst>
          </p:cNvPr>
          <p:cNvCxnSpPr>
            <a:cxnSpLocks/>
            <a:stCxn id="131" idx="3"/>
            <a:endCxn id="169" idx="1"/>
          </p:cNvCxnSpPr>
          <p:nvPr/>
        </p:nvCxnSpPr>
        <p:spPr>
          <a:xfrm flipV="1">
            <a:off x="5346287" y="3396879"/>
            <a:ext cx="1982260" cy="2217135"/>
          </a:xfrm>
          <a:prstGeom prst="bentConnector3">
            <a:avLst>
              <a:gd name="adj1" fmla="val 95242"/>
            </a:avLst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ctangle 57" descr="Flödesschema illustration">
            <a:extLst>
              <a:ext uri="{FF2B5EF4-FFF2-40B4-BE49-F238E27FC236}">
                <a16:creationId xmlns:a16="http://schemas.microsoft.com/office/drawing/2014/main" id="{A888B22C-0211-446B-B92B-C32167D4796E}"/>
              </a:ext>
            </a:extLst>
          </p:cNvPr>
          <p:cNvSpPr/>
          <p:nvPr/>
        </p:nvSpPr>
        <p:spPr>
          <a:xfrm>
            <a:off x="5577131" y="4823964"/>
            <a:ext cx="795584" cy="527808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7C777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84" b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73" name="Rectangle 57" descr="Flödesschema illustration">
            <a:extLst>
              <a:ext uri="{FF2B5EF4-FFF2-40B4-BE49-F238E27FC236}">
                <a16:creationId xmlns:a16="http://schemas.microsoft.com/office/drawing/2014/main" id="{9BBF7505-66A2-42FB-8D24-C773C3AEC4A4}"/>
              </a:ext>
            </a:extLst>
          </p:cNvPr>
          <p:cNvSpPr/>
          <p:nvPr/>
        </p:nvSpPr>
        <p:spPr>
          <a:xfrm>
            <a:off x="5638318" y="4877653"/>
            <a:ext cx="643105" cy="9678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0" rIns="24923" bIns="0" rtlCol="0" anchor="ctr"/>
          <a:lstStyle/>
          <a:p>
            <a:pPr algn="ctr"/>
            <a:r>
              <a:rPr lang="sv-SE" sz="484" b="1" dirty="0">
                <a:solidFill>
                  <a:schemeClr val="tx1"/>
                </a:solidFill>
              </a:rPr>
              <a:t>Annan specialiserad enhet</a:t>
            </a:r>
          </a:p>
        </p:txBody>
      </p:sp>
      <p:sp>
        <p:nvSpPr>
          <p:cNvPr id="275" name="Ellips 234" descr="Flödesschema illustration"/>
          <p:cNvSpPr>
            <a:spLocks noChangeAspect="1"/>
          </p:cNvSpPr>
          <p:nvPr/>
        </p:nvSpPr>
        <p:spPr>
          <a:xfrm>
            <a:off x="6462353" y="5525628"/>
            <a:ext cx="172929" cy="174461"/>
          </a:xfrm>
          <a:prstGeom prst="ellipse">
            <a:avLst/>
          </a:prstGeom>
          <a:noFill/>
          <a:ln w="9525">
            <a:solidFill>
              <a:srgbClr val="377D7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35">
              <a:solidFill>
                <a:schemeClr val="tx1"/>
              </a:solidFill>
            </a:endParaRPr>
          </a:p>
        </p:txBody>
      </p:sp>
      <p:sp>
        <p:nvSpPr>
          <p:cNvPr id="277" name="Ellips 234" descr="Flödesschema illustration"/>
          <p:cNvSpPr>
            <a:spLocks/>
          </p:cNvSpPr>
          <p:nvPr/>
        </p:nvSpPr>
        <p:spPr>
          <a:xfrm>
            <a:off x="6468135" y="5533912"/>
            <a:ext cx="159508" cy="1495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35">
              <a:solidFill>
                <a:schemeClr val="tx1"/>
              </a:solidFill>
            </a:endParaRPr>
          </a:p>
        </p:txBody>
      </p:sp>
      <p:sp>
        <p:nvSpPr>
          <p:cNvPr id="276" name="Rektangel 246" descr="Flödesschema illustration"/>
          <p:cNvSpPr/>
          <p:nvPr/>
        </p:nvSpPr>
        <p:spPr>
          <a:xfrm rot="5400000">
            <a:off x="6495522" y="5562115"/>
            <a:ext cx="94708" cy="211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35">
              <a:solidFill>
                <a:schemeClr val="tx1"/>
              </a:solidFill>
            </a:endParaRPr>
          </a:p>
        </p:txBody>
      </p:sp>
      <p:cxnSp>
        <p:nvCxnSpPr>
          <p:cNvPr id="280" name="Connector: Elbow 251" descr="Flödesschema illustration">
            <a:extLst>
              <a:ext uri="{FF2B5EF4-FFF2-40B4-BE49-F238E27FC236}">
                <a16:creationId xmlns:a16="http://schemas.microsoft.com/office/drawing/2014/main" id="{749BA1E3-4C9D-4E66-ACEC-7A9CF94849AB}"/>
              </a:ext>
            </a:extLst>
          </p:cNvPr>
          <p:cNvCxnSpPr>
            <a:cxnSpLocks/>
          </p:cNvCxnSpPr>
          <p:nvPr/>
        </p:nvCxnSpPr>
        <p:spPr>
          <a:xfrm>
            <a:off x="6380995" y="5129220"/>
            <a:ext cx="199384" cy="1273569"/>
          </a:xfrm>
          <a:prstGeom prst="bentConnector3">
            <a:avLst>
              <a:gd name="adj1" fmla="val 99660"/>
            </a:avLst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Ellips 26" descr="Flödesschema illustration"/>
          <p:cNvSpPr>
            <a:spLocks noChangeAspect="1"/>
          </p:cNvSpPr>
          <p:nvPr/>
        </p:nvSpPr>
        <p:spPr>
          <a:xfrm>
            <a:off x="6489989" y="5101312"/>
            <a:ext cx="62308" cy="58427"/>
          </a:xfrm>
          <a:prstGeom prst="ellipse">
            <a:avLst/>
          </a:prstGeom>
          <a:noFill/>
          <a:ln w="9525">
            <a:solidFill>
              <a:srgbClr val="377D7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35">
              <a:solidFill>
                <a:schemeClr val="tx1"/>
              </a:solidFill>
            </a:endParaRPr>
          </a:p>
        </p:txBody>
      </p:sp>
      <p:sp>
        <p:nvSpPr>
          <p:cNvPr id="282" name="Ellips 26" descr="Flödesschema illustration"/>
          <p:cNvSpPr>
            <a:spLocks noChangeAspect="1"/>
          </p:cNvSpPr>
          <p:nvPr/>
        </p:nvSpPr>
        <p:spPr>
          <a:xfrm>
            <a:off x="6496087" y="5107426"/>
            <a:ext cx="49847" cy="4674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35">
              <a:solidFill>
                <a:schemeClr val="tx1"/>
              </a:solidFill>
            </a:endParaRPr>
          </a:p>
        </p:txBody>
      </p:sp>
      <p:sp>
        <p:nvSpPr>
          <p:cNvPr id="283" name="Rektangel 217" descr="Flödesschema illustration"/>
          <p:cNvSpPr/>
          <p:nvPr/>
        </p:nvSpPr>
        <p:spPr>
          <a:xfrm rot="5400000">
            <a:off x="6496175" y="5123182"/>
            <a:ext cx="49847" cy="74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35">
              <a:solidFill>
                <a:schemeClr val="tx1"/>
              </a:solidFill>
            </a:endParaRPr>
          </a:p>
        </p:txBody>
      </p:sp>
      <p:cxnSp>
        <p:nvCxnSpPr>
          <p:cNvPr id="173" name="Connector: Elbow 251" descr="Flödesschema illustration">
            <a:extLst>
              <a:ext uri="{FF2B5EF4-FFF2-40B4-BE49-F238E27FC236}">
                <a16:creationId xmlns:a16="http://schemas.microsoft.com/office/drawing/2014/main" id="{749BA1E3-4C9D-4E66-ACEC-7A9CF94849AB}"/>
              </a:ext>
            </a:extLst>
          </p:cNvPr>
          <p:cNvCxnSpPr>
            <a:cxnSpLocks/>
          </p:cNvCxnSpPr>
          <p:nvPr/>
        </p:nvCxnSpPr>
        <p:spPr>
          <a:xfrm>
            <a:off x="6297745" y="3998760"/>
            <a:ext cx="224308" cy="2405077"/>
          </a:xfrm>
          <a:prstGeom prst="bentConnector3">
            <a:avLst>
              <a:gd name="adj1" fmla="val 99660"/>
            </a:avLst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TextBox 283" descr="Flödesschema illustration">
            <a:extLst>
              <a:ext uri="{FF2B5EF4-FFF2-40B4-BE49-F238E27FC236}">
                <a16:creationId xmlns:a16="http://schemas.microsoft.com/office/drawing/2014/main" id="{EF094CC6-C24E-4A76-BA1A-C86B48AE5E59}"/>
              </a:ext>
            </a:extLst>
          </p:cNvPr>
          <p:cNvSpPr txBox="1"/>
          <p:nvPr/>
        </p:nvSpPr>
        <p:spPr>
          <a:xfrm>
            <a:off x="6202450" y="6644801"/>
            <a:ext cx="479837" cy="16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888">
              <a:defRPr/>
            </a:pPr>
            <a:r>
              <a:rPr lang="sv-SE" sz="484" i="1" dirty="0">
                <a:latin typeface="Calibri" panose="020F0502020204030204"/>
              </a:rPr>
              <a:t>Nej</a:t>
            </a:r>
          </a:p>
        </p:txBody>
      </p:sp>
      <p:sp>
        <p:nvSpPr>
          <p:cNvPr id="285" name="Flowchart: Terminator 284" descr="Flödesschema illustration">
            <a:extLst>
              <a:ext uri="{FF2B5EF4-FFF2-40B4-BE49-F238E27FC236}">
                <a16:creationId xmlns:a16="http://schemas.microsoft.com/office/drawing/2014/main" id="{F4EAD62B-33D0-4BA4-8F68-6BB4B9FEB6D3}"/>
              </a:ext>
            </a:extLst>
          </p:cNvPr>
          <p:cNvSpPr/>
          <p:nvPr/>
        </p:nvSpPr>
        <p:spPr>
          <a:xfrm>
            <a:off x="7330197" y="4089755"/>
            <a:ext cx="715676" cy="338920"/>
          </a:xfrm>
          <a:prstGeom prst="flowChartTerminator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Inledning: patient som efter intervention på neurokirurgisk enhet förs över till strokeenhet</a:t>
            </a:r>
          </a:p>
        </p:txBody>
      </p:sp>
      <p:sp>
        <p:nvSpPr>
          <p:cNvPr id="169" name="Rectangle 57" descr="Flödesschema illustration">
            <a:extLst>
              <a:ext uri="{FF2B5EF4-FFF2-40B4-BE49-F238E27FC236}">
                <a16:creationId xmlns:a16="http://schemas.microsoft.com/office/drawing/2014/main" id="{63C935D2-5AE5-4C0C-9663-74D6F83AFD3A}"/>
              </a:ext>
            </a:extLst>
          </p:cNvPr>
          <p:cNvSpPr>
            <a:spLocks/>
          </p:cNvSpPr>
          <p:nvPr/>
        </p:nvSpPr>
        <p:spPr>
          <a:xfrm>
            <a:off x="7328549" y="3260386"/>
            <a:ext cx="718972" cy="272985"/>
          </a:xfrm>
          <a:prstGeom prst="roundRect">
            <a:avLst>
              <a:gd name="adj" fmla="val 45169"/>
            </a:avLst>
          </a:prstGeom>
          <a:solidFill>
            <a:schemeClr val="bg1"/>
          </a:solidFill>
          <a:ln w="12700">
            <a:solidFill>
              <a:srgbClr val="F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484" b="1" dirty="0">
                <a:solidFill>
                  <a:schemeClr val="tx1"/>
                </a:solidFill>
              </a:rPr>
              <a:t>Utgång</a:t>
            </a:r>
            <a:endParaRPr lang="sv-SE" sz="484" dirty="0">
              <a:solidFill>
                <a:schemeClr val="tx1"/>
              </a:solidFill>
            </a:endParaRPr>
          </a:p>
          <a:p>
            <a:pPr algn="ctr"/>
            <a:r>
              <a:rPr lang="sv-SE" sz="484" dirty="0">
                <a:solidFill>
                  <a:schemeClr val="tx1"/>
                </a:solidFill>
              </a:rPr>
              <a:t>Beskrivning av åtgärder i vårdförlopp avslutas</a:t>
            </a:r>
          </a:p>
        </p:txBody>
      </p:sp>
      <p:cxnSp>
        <p:nvCxnSpPr>
          <p:cNvPr id="292" name="Straight Arrow Connector 101" descr="Flödesschema illustration">
            <a:extLst>
              <a:ext uri="{FF2B5EF4-FFF2-40B4-BE49-F238E27FC236}">
                <a16:creationId xmlns:a16="http://schemas.microsoft.com/office/drawing/2014/main" id="{BAA8B8B3-4E17-4439-BA39-DFCF403D3E62}"/>
              </a:ext>
            </a:extLst>
          </p:cNvPr>
          <p:cNvCxnSpPr>
            <a:cxnSpLocks/>
          </p:cNvCxnSpPr>
          <p:nvPr/>
        </p:nvCxnSpPr>
        <p:spPr>
          <a:xfrm>
            <a:off x="4868755" y="5694415"/>
            <a:ext cx="0" cy="249231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57" descr="Flödesschema illustration">
            <a:extLst>
              <a:ext uri="{FF2B5EF4-FFF2-40B4-BE49-F238E27FC236}">
                <a16:creationId xmlns:a16="http://schemas.microsoft.com/office/drawing/2014/main" id="{5D4E9E1E-C56C-4068-BD87-B7C3B57CA8B9}"/>
              </a:ext>
            </a:extLst>
          </p:cNvPr>
          <p:cNvSpPr/>
          <p:nvPr/>
        </p:nvSpPr>
        <p:spPr>
          <a:xfrm>
            <a:off x="4395086" y="5807469"/>
            <a:ext cx="955271" cy="224308"/>
          </a:xfrm>
          <a:prstGeom prst="rect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0" rIns="24923" bIns="0" rtlCol="0" anchor="ctr"/>
          <a:lstStyle/>
          <a:p>
            <a:pPr lvl="0" algn="ctr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Åtgärder för att förbättra funktions- och aktivitetsförmåga (W)</a:t>
            </a:r>
          </a:p>
        </p:txBody>
      </p:sp>
      <p:sp>
        <p:nvSpPr>
          <p:cNvPr id="295" name="Rectangle 57" descr="Flödesschema illustration">
            <a:extLst>
              <a:ext uri="{FF2B5EF4-FFF2-40B4-BE49-F238E27FC236}">
                <a16:creationId xmlns:a16="http://schemas.microsoft.com/office/drawing/2014/main" id="{3913D46D-FDDA-4531-8E23-40CEC3110D3B}"/>
              </a:ext>
            </a:extLst>
          </p:cNvPr>
          <p:cNvSpPr/>
          <p:nvPr/>
        </p:nvSpPr>
        <p:spPr>
          <a:xfrm>
            <a:off x="4390790" y="4495838"/>
            <a:ext cx="955065" cy="224308"/>
          </a:xfrm>
          <a:prstGeom prst="rect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0" rIns="24923" bIns="0" rtlCol="0" anchor="ctr"/>
          <a:lstStyle/>
          <a:p>
            <a:pPr lvl="0" algn="ctr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Funktions- och aktivitetsförmåga (S)</a:t>
            </a:r>
          </a:p>
        </p:txBody>
      </p:sp>
      <p:sp>
        <p:nvSpPr>
          <p:cNvPr id="296" name="Oval 76" descr="Flödesschema illustration">
            <a:extLst>
              <a:ext uri="{FF2B5EF4-FFF2-40B4-BE49-F238E27FC236}">
                <a16:creationId xmlns:a16="http://schemas.microsoft.com/office/drawing/2014/main" id="{400816E0-0E64-4E3B-8C70-6111E67D43A2}"/>
              </a:ext>
            </a:extLst>
          </p:cNvPr>
          <p:cNvSpPr>
            <a:spLocks/>
          </p:cNvSpPr>
          <p:nvPr/>
        </p:nvSpPr>
        <p:spPr>
          <a:xfrm>
            <a:off x="4647549" y="6120452"/>
            <a:ext cx="473539" cy="473539"/>
          </a:xfrm>
          <a:prstGeom prst="ellipse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Information om funktions och aktivitets-förmåga (X)</a:t>
            </a:r>
          </a:p>
        </p:txBody>
      </p:sp>
      <p:sp>
        <p:nvSpPr>
          <p:cNvPr id="215" name="Rectangle 214" descr="Flödesschema illustration">
            <a:extLst>
              <a:ext uri="{FF2B5EF4-FFF2-40B4-BE49-F238E27FC236}">
                <a16:creationId xmlns:a16="http://schemas.microsoft.com/office/drawing/2014/main" id="{30C72517-4EAA-4897-B297-0FDFC2C7B78D}"/>
              </a:ext>
            </a:extLst>
          </p:cNvPr>
          <p:cNvSpPr/>
          <p:nvPr/>
        </p:nvSpPr>
        <p:spPr>
          <a:xfrm>
            <a:off x="4339754" y="3259990"/>
            <a:ext cx="1071692" cy="337832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2888">
              <a:defRPr/>
            </a:pPr>
            <a:endParaRPr lang="sv-SE" sz="484" dirty="0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203" name="Connector: Elbow 100" descr="Flödesschema illustration">
            <a:extLst>
              <a:ext uri="{FF2B5EF4-FFF2-40B4-BE49-F238E27FC236}">
                <a16:creationId xmlns:a16="http://schemas.microsoft.com/office/drawing/2014/main" id="{839D3B89-11D3-42F5-BA6D-4374C1BCC068}"/>
              </a:ext>
            </a:extLst>
          </p:cNvPr>
          <p:cNvCxnSpPr>
            <a:cxnSpLocks/>
            <a:stCxn id="116" idx="2"/>
            <a:endCxn id="197" idx="0"/>
          </p:cNvCxnSpPr>
          <p:nvPr/>
        </p:nvCxnSpPr>
        <p:spPr>
          <a:xfrm rot="16200000" flipH="1">
            <a:off x="6586624" y="1777208"/>
            <a:ext cx="229451" cy="932240"/>
          </a:xfrm>
          <a:prstGeom prst="bentConnector3">
            <a:avLst>
              <a:gd name="adj1" fmla="val 50000"/>
            </a:avLst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or: Elbow 100" descr="Flödesschema illustration">
            <a:extLst>
              <a:ext uri="{FF2B5EF4-FFF2-40B4-BE49-F238E27FC236}">
                <a16:creationId xmlns:a16="http://schemas.microsoft.com/office/drawing/2014/main" id="{527C6237-7C67-4550-A79D-5DFD51F5E46D}"/>
              </a:ext>
            </a:extLst>
          </p:cNvPr>
          <p:cNvCxnSpPr>
            <a:cxnSpLocks/>
            <a:stCxn id="116" idx="2"/>
            <a:endCxn id="98" idx="0"/>
          </p:cNvCxnSpPr>
          <p:nvPr/>
        </p:nvCxnSpPr>
        <p:spPr>
          <a:xfrm rot="5400000">
            <a:off x="6120250" y="2242495"/>
            <a:ext cx="228873" cy="1091"/>
          </a:xfrm>
          <a:prstGeom prst="bentConnector3">
            <a:avLst>
              <a:gd name="adj1" fmla="val 50000"/>
            </a:avLst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 descr="Flödesschema illustration">
            <a:extLst>
              <a:ext uri="{FF2B5EF4-FFF2-40B4-BE49-F238E27FC236}">
                <a16:creationId xmlns:a16="http://schemas.microsoft.com/office/drawing/2014/main" id="{E5ADA037-D733-4790-BC01-B00EB2696E30}"/>
              </a:ext>
            </a:extLst>
          </p:cNvPr>
          <p:cNvCxnSpPr>
            <a:cxnSpLocks/>
            <a:stCxn id="116" idx="3"/>
            <a:endCxn id="188" idx="2"/>
          </p:cNvCxnSpPr>
          <p:nvPr/>
        </p:nvCxnSpPr>
        <p:spPr>
          <a:xfrm flipV="1">
            <a:off x="6758598" y="1968337"/>
            <a:ext cx="211129" cy="1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or: Elbow 100" descr="Flödesschema illustration">
            <a:extLst>
              <a:ext uri="{FF2B5EF4-FFF2-40B4-BE49-F238E27FC236}">
                <a16:creationId xmlns:a16="http://schemas.microsoft.com/office/drawing/2014/main" id="{F76FF0FA-B978-47C8-AA79-FE73403A2FE5}"/>
              </a:ext>
            </a:extLst>
          </p:cNvPr>
          <p:cNvCxnSpPr>
            <a:cxnSpLocks/>
            <a:stCxn id="147" idx="3"/>
            <a:endCxn id="169" idx="0"/>
          </p:cNvCxnSpPr>
          <p:nvPr/>
        </p:nvCxnSpPr>
        <p:spPr>
          <a:xfrm>
            <a:off x="6671985" y="2916618"/>
            <a:ext cx="1016049" cy="343769"/>
          </a:xfrm>
          <a:prstGeom prst="bentConnector2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ctor: Elbow 100" descr="Flödesschema illustration">
            <a:extLst>
              <a:ext uri="{FF2B5EF4-FFF2-40B4-BE49-F238E27FC236}">
                <a16:creationId xmlns:a16="http://schemas.microsoft.com/office/drawing/2014/main" id="{0EB98B01-916D-4E26-BA74-815659925D47}"/>
              </a:ext>
            </a:extLst>
          </p:cNvPr>
          <p:cNvCxnSpPr>
            <a:cxnSpLocks/>
            <a:stCxn id="147" idx="2"/>
            <a:endCxn id="170" idx="0"/>
          </p:cNvCxnSpPr>
          <p:nvPr/>
        </p:nvCxnSpPr>
        <p:spPr>
          <a:xfrm rot="16200000" flipH="1">
            <a:off x="6406179" y="2903789"/>
            <a:ext cx="187152" cy="534315"/>
          </a:xfrm>
          <a:prstGeom prst="bentConnector3">
            <a:avLst>
              <a:gd name="adj1" fmla="val 50000"/>
            </a:avLst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ctor: Elbow 100" descr="Flödesschema illustration">
            <a:extLst>
              <a:ext uri="{FF2B5EF4-FFF2-40B4-BE49-F238E27FC236}">
                <a16:creationId xmlns:a16="http://schemas.microsoft.com/office/drawing/2014/main" id="{D4446A81-5319-4739-A524-D4E7FAA8C9D4}"/>
              </a:ext>
            </a:extLst>
          </p:cNvPr>
          <p:cNvCxnSpPr>
            <a:cxnSpLocks/>
            <a:stCxn id="147" idx="2"/>
            <a:endCxn id="104" idx="0"/>
          </p:cNvCxnSpPr>
          <p:nvPr/>
        </p:nvCxnSpPr>
        <p:spPr>
          <a:xfrm rot="5400000">
            <a:off x="5968773" y="3000805"/>
            <a:ext cx="187260" cy="340393"/>
          </a:xfrm>
          <a:prstGeom prst="bentConnector3">
            <a:avLst>
              <a:gd name="adj1" fmla="val 50000"/>
            </a:avLst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or: Elbow 100" descr="Flödesschema illustration">
            <a:extLst>
              <a:ext uri="{FF2B5EF4-FFF2-40B4-BE49-F238E27FC236}">
                <a16:creationId xmlns:a16="http://schemas.microsoft.com/office/drawing/2014/main" id="{581150DC-0B93-4EC1-9524-DBB6CAE0E7F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38195" y="2917157"/>
            <a:ext cx="917612" cy="343372"/>
          </a:xfrm>
          <a:prstGeom prst="bentConnector2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or: Elbow 100" descr="Flödesschema illustration">
            <a:extLst>
              <a:ext uri="{FF2B5EF4-FFF2-40B4-BE49-F238E27FC236}">
                <a16:creationId xmlns:a16="http://schemas.microsoft.com/office/drawing/2014/main" id="{A1B38392-37B5-4EF6-ABDF-F698F7E7CD42}"/>
              </a:ext>
            </a:extLst>
          </p:cNvPr>
          <p:cNvCxnSpPr>
            <a:cxnSpLocks/>
            <a:stCxn id="98" idx="2"/>
            <a:endCxn id="147" idx="0"/>
          </p:cNvCxnSpPr>
          <p:nvPr/>
        </p:nvCxnSpPr>
        <p:spPr>
          <a:xfrm rot="5400000">
            <a:off x="6158793" y="2680515"/>
            <a:ext cx="149156" cy="1541"/>
          </a:xfrm>
          <a:prstGeom prst="bentConnector3">
            <a:avLst>
              <a:gd name="adj1" fmla="val 50000"/>
            </a:avLst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or: Elbow 100" descr="Flödesschema illustration">
            <a:extLst>
              <a:ext uri="{FF2B5EF4-FFF2-40B4-BE49-F238E27FC236}">
                <a16:creationId xmlns:a16="http://schemas.microsoft.com/office/drawing/2014/main" id="{2CF40151-0ED1-4895-A6B5-C4EBC12FAA39}"/>
              </a:ext>
            </a:extLst>
          </p:cNvPr>
          <p:cNvCxnSpPr>
            <a:cxnSpLocks/>
            <a:stCxn id="141" idx="2"/>
            <a:endCxn id="147" idx="0"/>
          </p:cNvCxnSpPr>
          <p:nvPr/>
        </p:nvCxnSpPr>
        <p:spPr>
          <a:xfrm rot="16200000" flipH="1">
            <a:off x="5692166" y="2215430"/>
            <a:ext cx="149077" cy="931789"/>
          </a:xfrm>
          <a:prstGeom prst="bentConnector3">
            <a:avLst>
              <a:gd name="adj1" fmla="val 50000"/>
            </a:avLst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or: Elbow 100" descr="Flödesschema illustration">
            <a:extLst>
              <a:ext uri="{FF2B5EF4-FFF2-40B4-BE49-F238E27FC236}">
                <a16:creationId xmlns:a16="http://schemas.microsoft.com/office/drawing/2014/main" id="{80DCE469-E0F3-46EA-9080-C0B42C51F09D}"/>
              </a:ext>
            </a:extLst>
          </p:cNvPr>
          <p:cNvCxnSpPr>
            <a:cxnSpLocks/>
            <a:stCxn id="197" idx="2"/>
            <a:endCxn id="147" idx="0"/>
          </p:cNvCxnSpPr>
          <p:nvPr/>
        </p:nvCxnSpPr>
        <p:spPr>
          <a:xfrm rot="5400000">
            <a:off x="6625745" y="2214139"/>
            <a:ext cx="148579" cy="934872"/>
          </a:xfrm>
          <a:prstGeom prst="bentConnector3">
            <a:avLst>
              <a:gd name="adj1" fmla="val 50000"/>
            </a:avLst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Rectangle 57" descr="Flödesschema illustration">
            <a:extLst>
              <a:ext uri="{FF2B5EF4-FFF2-40B4-BE49-F238E27FC236}">
                <a16:creationId xmlns:a16="http://schemas.microsoft.com/office/drawing/2014/main" id="{FDFBF1C6-AEA0-4088-B3C2-AB34EEDDA5E1}"/>
              </a:ext>
            </a:extLst>
          </p:cNvPr>
          <p:cNvSpPr>
            <a:spLocks/>
          </p:cNvSpPr>
          <p:nvPr/>
        </p:nvSpPr>
        <p:spPr>
          <a:xfrm>
            <a:off x="5614758" y="5066397"/>
            <a:ext cx="707911" cy="231879"/>
          </a:xfrm>
          <a:prstGeom prst="roundRect">
            <a:avLst>
              <a:gd name="adj" fmla="val 45169"/>
            </a:avLst>
          </a:prstGeom>
          <a:solidFill>
            <a:schemeClr val="bg1"/>
          </a:solidFill>
          <a:ln w="12700">
            <a:solidFill>
              <a:srgbClr val="F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484" b="1" dirty="0">
                <a:solidFill>
                  <a:schemeClr val="tx1"/>
                </a:solidFill>
              </a:rPr>
              <a:t>Utgång: </a:t>
            </a:r>
          </a:p>
          <a:p>
            <a:pPr algn="ctr"/>
            <a:r>
              <a:rPr lang="sv-SE" sz="484" dirty="0">
                <a:solidFill>
                  <a:schemeClr val="tx1"/>
                </a:solidFill>
              </a:rPr>
              <a:t>Kärlkirurgi – </a:t>
            </a:r>
            <a:r>
              <a:rPr lang="sv-SE" sz="416" dirty="0">
                <a:solidFill>
                  <a:schemeClr val="tx1"/>
                </a:solidFill>
              </a:rPr>
              <a:t>Karotiskirurgi</a:t>
            </a:r>
            <a:endParaRPr lang="sv-SE" sz="484" dirty="0">
              <a:solidFill>
                <a:schemeClr val="tx1"/>
              </a:solidFill>
            </a:endParaRPr>
          </a:p>
        </p:txBody>
      </p:sp>
      <p:sp>
        <p:nvSpPr>
          <p:cNvPr id="101" name="Rectangle 100" descr="Flödesschema illustration">
            <a:extLst>
              <a:ext uri="{FF2B5EF4-FFF2-40B4-BE49-F238E27FC236}">
                <a16:creationId xmlns:a16="http://schemas.microsoft.com/office/drawing/2014/main" id="{C37A53A6-CFF3-4CF8-8ADD-ACEA582726F6}"/>
              </a:ext>
            </a:extLst>
          </p:cNvPr>
          <p:cNvSpPr/>
          <p:nvPr/>
        </p:nvSpPr>
        <p:spPr>
          <a:xfrm>
            <a:off x="6807837" y="2695700"/>
            <a:ext cx="848309" cy="241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4" i="1" dirty="0">
                <a:latin typeface="Calibri" panose="020F0502020204030204"/>
              </a:rPr>
              <a:t>Neurokirurgisk vårdenhet/</a:t>
            </a:r>
          </a:p>
          <a:p>
            <a:r>
              <a:rPr lang="sv-SE" sz="484" i="1" dirty="0">
                <a:latin typeface="Calibri" panose="020F0502020204030204"/>
              </a:rPr>
              <a:t>neurokirurgisk IVA</a:t>
            </a:r>
          </a:p>
        </p:txBody>
      </p:sp>
      <p:cxnSp>
        <p:nvCxnSpPr>
          <p:cNvPr id="286" name="Rak koppling 163" descr="Flödesschema illustration">
            <a:extLst>
              <a:ext uri="{FF2B5EF4-FFF2-40B4-BE49-F238E27FC236}">
                <a16:creationId xmlns:a16="http://schemas.microsoft.com/office/drawing/2014/main" id="{B1857B6C-6EA0-42B2-8E63-D2765FCB433B}"/>
              </a:ext>
            </a:extLst>
          </p:cNvPr>
          <p:cNvCxnSpPr>
            <a:cxnSpLocks/>
            <a:stCxn id="285" idx="2"/>
            <a:endCxn id="125" idx="0"/>
          </p:cNvCxnSpPr>
          <p:nvPr/>
        </p:nvCxnSpPr>
        <p:spPr>
          <a:xfrm>
            <a:off x="7688035" y="4428677"/>
            <a:ext cx="0" cy="558780"/>
          </a:xfrm>
          <a:prstGeom prst="line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Rektangel 246" descr="Flödesschema illustration">
            <a:extLst>
              <a:ext uri="{FF2B5EF4-FFF2-40B4-BE49-F238E27FC236}">
                <a16:creationId xmlns:a16="http://schemas.microsoft.com/office/drawing/2014/main" id="{B9F8D3F9-B761-4C7A-BB57-B760A4C66741}"/>
              </a:ext>
            </a:extLst>
          </p:cNvPr>
          <p:cNvSpPr/>
          <p:nvPr/>
        </p:nvSpPr>
        <p:spPr>
          <a:xfrm rot="5400000">
            <a:off x="8147530" y="1171742"/>
            <a:ext cx="94708" cy="211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35">
              <a:solidFill>
                <a:schemeClr val="tx1"/>
              </a:solidFill>
            </a:endParaRPr>
          </a:p>
        </p:txBody>
      </p:sp>
      <p:sp>
        <p:nvSpPr>
          <p:cNvPr id="131" name="Flowchart: Decision 130" descr="Flödesschema illustration">
            <a:extLst>
              <a:ext uri="{FF2B5EF4-FFF2-40B4-BE49-F238E27FC236}">
                <a16:creationId xmlns:a16="http://schemas.microsoft.com/office/drawing/2014/main" id="{222E57CB-5614-484D-928D-E9498966DAFD}"/>
              </a:ext>
            </a:extLst>
          </p:cNvPr>
          <p:cNvSpPr>
            <a:spLocks/>
          </p:cNvSpPr>
          <p:nvPr/>
        </p:nvSpPr>
        <p:spPr>
          <a:xfrm>
            <a:off x="4391222" y="5453259"/>
            <a:ext cx="955065" cy="321508"/>
          </a:xfrm>
          <a:prstGeom prst="flowChartDecision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2888">
              <a:defRPr/>
            </a:pPr>
            <a:r>
              <a:rPr lang="sv-SE" sz="484" dirty="0">
                <a:solidFill>
                  <a:schemeClr val="tx1"/>
                </a:solidFill>
                <a:latin typeface="Calibri" panose="020F0502020204030204"/>
              </a:rPr>
              <a:t>Beslut: Behov av intervention (V) </a:t>
            </a:r>
          </a:p>
        </p:txBody>
      </p:sp>
      <p:cxnSp>
        <p:nvCxnSpPr>
          <p:cNvPr id="315" name="Straight Arrow Connector 101" descr="Flödesschema illustration">
            <a:extLst>
              <a:ext uri="{FF2B5EF4-FFF2-40B4-BE49-F238E27FC236}">
                <a16:creationId xmlns:a16="http://schemas.microsoft.com/office/drawing/2014/main" id="{E2F69F21-DD6C-4653-9473-254DDE1B6B2B}"/>
              </a:ext>
            </a:extLst>
          </p:cNvPr>
          <p:cNvCxnSpPr>
            <a:cxnSpLocks/>
          </p:cNvCxnSpPr>
          <p:nvPr/>
        </p:nvCxnSpPr>
        <p:spPr>
          <a:xfrm flipV="1">
            <a:off x="6136355" y="4087092"/>
            <a:ext cx="0" cy="306613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Box 315" descr="Flödesschema illustration">
            <a:extLst>
              <a:ext uri="{FF2B5EF4-FFF2-40B4-BE49-F238E27FC236}">
                <a16:creationId xmlns:a16="http://schemas.microsoft.com/office/drawing/2014/main" id="{C58FD488-9772-4B35-B06D-E26C795CCAD5}"/>
              </a:ext>
            </a:extLst>
          </p:cNvPr>
          <p:cNvSpPr txBox="1"/>
          <p:nvPr/>
        </p:nvSpPr>
        <p:spPr>
          <a:xfrm>
            <a:off x="6058321" y="4197838"/>
            <a:ext cx="235962" cy="166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2888">
              <a:defRPr/>
            </a:pPr>
            <a:r>
              <a:rPr lang="sv-SE" sz="484" i="1" dirty="0">
                <a:latin typeface="Calibri" panose="020F0502020204030204"/>
              </a:rPr>
              <a:t>Ja</a:t>
            </a:r>
          </a:p>
        </p:txBody>
      </p:sp>
      <p:sp>
        <p:nvSpPr>
          <p:cNvPr id="142" name="Rectangle 141" descr="Flödesschema illustration">
            <a:extLst>
              <a:ext uri="{FF2B5EF4-FFF2-40B4-BE49-F238E27FC236}">
                <a16:creationId xmlns:a16="http://schemas.microsoft.com/office/drawing/2014/main" id="{8C5A98BA-F89F-4EA6-9805-83A1AE7E81C0}"/>
              </a:ext>
            </a:extLst>
          </p:cNvPr>
          <p:cNvSpPr/>
          <p:nvPr/>
        </p:nvSpPr>
        <p:spPr>
          <a:xfrm>
            <a:off x="6647759" y="5363458"/>
            <a:ext cx="783468" cy="241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4" i="1" dirty="0"/>
              <a:t>Neurokirurgisk vårdenhet/NIVA</a:t>
            </a:r>
            <a:endParaRPr lang="sv-SE" sz="484" i="1" dirty="0">
              <a:latin typeface="Calibri" panose="020F0502020204030204"/>
            </a:endParaRPr>
          </a:p>
        </p:txBody>
      </p:sp>
      <p:sp>
        <p:nvSpPr>
          <p:cNvPr id="148" name="Ellips 234" descr="Flödesschema illustration"/>
          <p:cNvSpPr>
            <a:spLocks noChangeAspect="1"/>
          </p:cNvSpPr>
          <p:nvPr/>
        </p:nvSpPr>
        <p:spPr>
          <a:xfrm>
            <a:off x="5889973" y="5533542"/>
            <a:ext cx="172929" cy="174461"/>
          </a:xfrm>
          <a:prstGeom prst="ellipse">
            <a:avLst/>
          </a:prstGeom>
          <a:noFill/>
          <a:ln w="9525">
            <a:solidFill>
              <a:srgbClr val="377D7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35">
              <a:solidFill>
                <a:schemeClr val="tx1"/>
              </a:solidFill>
            </a:endParaRPr>
          </a:p>
        </p:txBody>
      </p:sp>
      <p:sp>
        <p:nvSpPr>
          <p:cNvPr id="154" name="Ellips 234" descr="Flödesschema illustration"/>
          <p:cNvSpPr>
            <a:spLocks/>
          </p:cNvSpPr>
          <p:nvPr/>
        </p:nvSpPr>
        <p:spPr>
          <a:xfrm>
            <a:off x="5895757" y="5541825"/>
            <a:ext cx="159508" cy="1495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35">
              <a:solidFill>
                <a:schemeClr val="tx1"/>
              </a:solidFill>
            </a:endParaRPr>
          </a:p>
        </p:txBody>
      </p:sp>
      <p:sp>
        <p:nvSpPr>
          <p:cNvPr id="161" name="Rektangel 246" descr="Flödesschema illustration"/>
          <p:cNvSpPr/>
          <p:nvPr/>
        </p:nvSpPr>
        <p:spPr>
          <a:xfrm rot="5400000">
            <a:off x="5923143" y="5562115"/>
            <a:ext cx="94708" cy="211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35">
              <a:solidFill>
                <a:schemeClr val="tx1"/>
              </a:solidFill>
            </a:endParaRPr>
          </a:p>
        </p:txBody>
      </p:sp>
      <p:sp>
        <p:nvSpPr>
          <p:cNvPr id="117" name="Rectangle 116" descr="Flödesschema illustration">
            <a:extLst>
              <a:ext uri="{FF2B5EF4-FFF2-40B4-BE49-F238E27FC236}">
                <a16:creationId xmlns:a16="http://schemas.microsoft.com/office/drawing/2014/main" id="{6DFE55F7-4C0E-44A4-9CE0-9D71082736A5}"/>
              </a:ext>
            </a:extLst>
          </p:cNvPr>
          <p:cNvSpPr/>
          <p:nvPr/>
        </p:nvSpPr>
        <p:spPr>
          <a:xfrm>
            <a:off x="5406531" y="5686516"/>
            <a:ext cx="709885" cy="390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4" i="1" dirty="0">
                <a:latin typeface="Calibri" panose="020F0502020204030204"/>
              </a:rPr>
              <a:t>Kardiologi (slutning av PFO) eller kärlkirurgi (karotiskirurgi)</a:t>
            </a:r>
          </a:p>
        </p:txBody>
      </p:sp>
      <p:cxnSp>
        <p:nvCxnSpPr>
          <p:cNvPr id="255" name="Connector: Elbow 182" descr="Flödesschema illustration">
            <a:extLst>
              <a:ext uri="{FF2B5EF4-FFF2-40B4-BE49-F238E27FC236}">
                <a16:creationId xmlns:a16="http://schemas.microsoft.com/office/drawing/2014/main" id="{B92312BE-0F5C-457F-8959-B1320910377B}"/>
              </a:ext>
            </a:extLst>
          </p:cNvPr>
          <p:cNvCxnSpPr>
            <a:cxnSpLocks/>
            <a:endCxn id="270" idx="2"/>
          </p:cNvCxnSpPr>
          <p:nvPr/>
        </p:nvCxnSpPr>
        <p:spPr>
          <a:xfrm flipV="1">
            <a:off x="5091134" y="5351773"/>
            <a:ext cx="883789" cy="354831"/>
          </a:xfrm>
          <a:prstGeom prst="bentConnector2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Flowchart: Decision 146" descr="Flödesschema illustration">
            <a:extLst>
              <a:ext uri="{FF2B5EF4-FFF2-40B4-BE49-F238E27FC236}">
                <a16:creationId xmlns:a16="http://schemas.microsoft.com/office/drawing/2014/main" id="{76FF4177-4BAA-43D4-B5E9-74AE85685256}"/>
              </a:ext>
            </a:extLst>
          </p:cNvPr>
          <p:cNvSpPr/>
          <p:nvPr/>
        </p:nvSpPr>
        <p:spPr>
          <a:xfrm>
            <a:off x="5793213" y="2755863"/>
            <a:ext cx="878772" cy="321508"/>
          </a:xfrm>
          <a:prstGeom prst="flowChartDecision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2888">
              <a:defRPr/>
            </a:pPr>
            <a:r>
              <a:rPr lang="sv-SE" sz="449" dirty="0">
                <a:solidFill>
                  <a:schemeClr val="tx1"/>
                </a:solidFill>
                <a:latin typeface="Calibri" panose="020F0502020204030204"/>
              </a:rPr>
              <a:t>Val av                                           vårdnivå för vidare åtgärder</a:t>
            </a:r>
          </a:p>
        </p:txBody>
      </p:sp>
      <p:cxnSp>
        <p:nvCxnSpPr>
          <p:cNvPr id="167" name="Straight Arrow Connector 101" descr="Flödesschema illustration">
            <a:extLst>
              <a:ext uri="{FF2B5EF4-FFF2-40B4-BE49-F238E27FC236}">
                <a16:creationId xmlns:a16="http://schemas.microsoft.com/office/drawing/2014/main" id="{BAA8B8B3-4E17-4439-BA39-DFCF403D3E62}"/>
              </a:ext>
            </a:extLst>
          </p:cNvPr>
          <p:cNvCxnSpPr>
            <a:cxnSpLocks/>
          </p:cNvCxnSpPr>
          <p:nvPr/>
        </p:nvCxnSpPr>
        <p:spPr>
          <a:xfrm rot="5400000">
            <a:off x="6410656" y="3695594"/>
            <a:ext cx="0" cy="249231"/>
          </a:xfrm>
          <a:prstGeom prst="straightConnector1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Flowchart: Decision 119" descr="Flödesschema illustration">
            <a:extLst>
              <a:ext uri="{FF2B5EF4-FFF2-40B4-BE49-F238E27FC236}">
                <a16:creationId xmlns:a16="http://schemas.microsoft.com/office/drawing/2014/main" id="{341DD843-A5BA-4A2C-A887-013B51EE5547}"/>
              </a:ext>
            </a:extLst>
          </p:cNvPr>
          <p:cNvSpPr/>
          <p:nvPr/>
        </p:nvSpPr>
        <p:spPr>
          <a:xfrm>
            <a:off x="6361028" y="3659683"/>
            <a:ext cx="808072" cy="320535"/>
          </a:xfrm>
          <a:prstGeom prst="flowChartDecision">
            <a:avLst/>
          </a:prstGeom>
          <a:solidFill>
            <a:schemeClr val="bg1"/>
          </a:solidFill>
          <a:ln w="12700"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2888">
              <a:defRPr/>
            </a:pPr>
            <a:r>
              <a:rPr lang="sv-SE" sz="416" dirty="0">
                <a:solidFill>
                  <a:schemeClr val="tx1"/>
                </a:solidFill>
                <a:latin typeface="Calibri" panose="020F0502020204030204"/>
              </a:rPr>
              <a:t>Vitala funktioner under kontroll? (Ä)</a:t>
            </a:r>
          </a:p>
        </p:txBody>
      </p:sp>
      <p:sp>
        <p:nvSpPr>
          <p:cNvPr id="172" name="TextBox 210" descr="Flödesschema illustration">
            <a:extLst>
              <a:ext uri="{FF2B5EF4-FFF2-40B4-BE49-F238E27FC236}">
                <a16:creationId xmlns:a16="http://schemas.microsoft.com/office/drawing/2014/main" id="{B1F79DB5-7C1B-4EE4-B65F-182230AF68E6}"/>
              </a:ext>
            </a:extLst>
          </p:cNvPr>
          <p:cNvSpPr txBox="1"/>
          <p:nvPr/>
        </p:nvSpPr>
        <p:spPr>
          <a:xfrm>
            <a:off x="6271547" y="3633285"/>
            <a:ext cx="235962" cy="166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2888">
              <a:defRPr/>
            </a:pPr>
            <a:r>
              <a:rPr lang="sv-SE" sz="484" i="1" dirty="0">
                <a:latin typeface="Calibri" panose="020F0502020204030204"/>
              </a:rPr>
              <a:t>Ja</a:t>
            </a:r>
          </a:p>
        </p:txBody>
      </p:sp>
      <p:sp>
        <p:nvSpPr>
          <p:cNvPr id="177" name="textruta 176" descr="Flödesschema illustration"/>
          <p:cNvSpPr txBox="1"/>
          <p:nvPr/>
        </p:nvSpPr>
        <p:spPr>
          <a:xfrm>
            <a:off x="6356021" y="2818500"/>
            <a:ext cx="258404" cy="161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9" dirty="0"/>
              <a:t>(O)</a:t>
            </a:r>
          </a:p>
        </p:txBody>
      </p:sp>
      <p:cxnSp>
        <p:nvCxnSpPr>
          <p:cNvPr id="183" name="Connector: Elbow 140" descr="Flödesschema illustration">
            <a:extLst>
              <a:ext uri="{FF2B5EF4-FFF2-40B4-BE49-F238E27FC236}">
                <a16:creationId xmlns:a16="http://schemas.microsoft.com/office/drawing/2014/main" id="{0CAEAAEE-D4BB-4B6B-8862-2D5CF4704A30}"/>
              </a:ext>
            </a:extLst>
          </p:cNvPr>
          <p:cNvCxnSpPr>
            <a:cxnSpLocks/>
          </p:cNvCxnSpPr>
          <p:nvPr/>
        </p:nvCxnSpPr>
        <p:spPr>
          <a:xfrm rot="5400000">
            <a:off x="6338411" y="-607354"/>
            <a:ext cx="747692" cy="2965847"/>
          </a:xfrm>
          <a:prstGeom prst="bentConnector2">
            <a:avLst/>
          </a:prstGeom>
          <a:ln w="95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Rak koppling 198" descr="Flödesschema illustration"/>
          <p:cNvCxnSpPr/>
          <p:nvPr/>
        </p:nvCxnSpPr>
        <p:spPr>
          <a:xfrm flipH="1">
            <a:off x="7060944" y="499305"/>
            <a:ext cx="461" cy="747692"/>
          </a:xfrm>
          <a:prstGeom prst="line">
            <a:avLst/>
          </a:prstGeom>
          <a:ln w="9525">
            <a:solidFill>
              <a:srgbClr val="377D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2" descr="Flödesschema illustration"/>
          <p:cNvSpPr txBox="1">
            <a:spLocks noChangeArrowheads="1"/>
          </p:cNvSpPr>
          <p:nvPr/>
        </p:nvSpPr>
        <p:spPr>
          <a:xfrm>
            <a:off x="231552" y="297901"/>
            <a:ext cx="3689521" cy="6705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en-US" sz="3200" b="1" dirty="0">
                <a:solidFill>
                  <a:schemeClr val="accent1"/>
                </a:solidFill>
              </a:rPr>
              <a:t>Flödesschema </a:t>
            </a:r>
          </a:p>
        </p:txBody>
      </p:sp>
      <p:sp>
        <p:nvSpPr>
          <p:cNvPr id="171" name="textruta 170" descr="Flödesschema illustration"/>
          <p:cNvSpPr txBox="1"/>
          <p:nvPr/>
        </p:nvSpPr>
        <p:spPr>
          <a:xfrm>
            <a:off x="456478" y="2525044"/>
            <a:ext cx="230838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400" u="sng" dirty="0"/>
          </a:p>
          <a:p>
            <a:r>
              <a:rPr lang="sv-SE" sz="2000" dirty="0">
                <a:solidFill>
                  <a:schemeClr val="bg1"/>
                </a:solidFill>
              </a:rPr>
              <a:t>Ankomst till sjukhus</a:t>
            </a:r>
          </a:p>
          <a:p>
            <a:r>
              <a:rPr lang="sv-SE" sz="2000" dirty="0">
                <a:solidFill>
                  <a:schemeClr val="bg1"/>
                </a:solidFill>
              </a:rPr>
              <a:t>Akut utredning (rtg)</a:t>
            </a:r>
          </a:p>
          <a:p>
            <a:r>
              <a:rPr lang="sv-SE" sz="2000" dirty="0">
                <a:solidFill>
                  <a:schemeClr val="bg1"/>
                </a:solidFill>
              </a:rPr>
              <a:t>Akut behandling</a:t>
            </a:r>
          </a:p>
          <a:p>
            <a:r>
              <a:rPr lang="sv-SE" sz="2000" dirty="0">
                <a:solidFill>
                  <a:schemeClr val="bg1"/>
                </a:solidFill>
              </a:rPr>
              <a:t>”eliminera proppen”</a:t>
            </a:r>
          </a:p>
        </p:txBody>
      </p:sp>
      <p:sp>
        <p:nvSpPr>
          <p:cNvPr id="184" name="textruta 183" descr="Flödesschema illustration"/>
          <p:cNvSpPr txBox="1"/>
          <p:nvPr/>
        </p:nvSpPr>
        <p:spPr>
          <a:xfrm>
            <a:off x="9368348" y="3478909"/>
            <a:ext cx="2858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Intensivvård</a:t>
            </a:r>
          </a:p>
          <a:p>
            <a:r>
              <a:rPr lang="sv-SE" sz="2000" dirty="0">
                <a:solidFill>
                  <a:schemeClr val="bg1"/>
                </a:solidFill>
              </a:rPr>
              <a:t>Ställningstagande till  </a:t>
            </a:r>
          </a:p>
          <a:p>
            <a:r>
              <a:rPr lang="sv-SE" sz="2000" dirty="0">
                <a:solidFill>
                  <a:schemeClr val="bg1"/>
                </a:solidFill>
              </a:rPr>
              <a:t>   -neurokirurgi</a:t>
            </a:r>
          </a:p>
          <a:p>
            <a:r>
              <a:rPr lang="sv-SE" sz="2000" dirty="0">
                <a:solidFill>
                  <a:schemeClr val="bg1"/>
                </a:solidFill>
              </a:rPr>
              <a:t>   -annan vård</a:t>
            </a:r>
          </a:p>
        </p:txBody>
      </p:sp>
      <p:cxnSp>
        <p:nvCxnSpPr>
          <p:cNvPr id="5" name="Rak pilkoppling 4" descr="Flödesschema illustration"/>
          <p:cNvCxnSpPr/>
          <p:nvPr/>
        </p:nvCxnSpPr>
        <p:spPr>
          <a:xfrm flipV="1">
            <a:off x="2570584" y="1305061"/>
            <a:ext cx="1542855" cy="607714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Rak pilkoppling 186" descr="Flödesschema illustration"/>
          <p:cNvCxnSpPr/>
          <p:nvPr/>
        </p:nvCxnSpPr>
        <p:spPr>
          <a:xfrm flipH="1" flipV="1">
            <a:off x="7171526" y="3015394"/>
            <a:ext cx="1997777" cy="1100658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pilkoppling 195" descr="Flödesschema illustration"/>
          <p:cNvCxnSpPr/>
          <p:nvPr/>
        </p:nvCxnSpPr>
        <p:spPr>
          <a:xfrm flipV="1">
            <a:off x="3673612" y="3376914"/>
            <a:ext cx="791449" cy="1560453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Rak pilkoppling 197" descr="Flödesschema illustration"/>
          <p:cNvCxnSpPr/>
          <p:nvPr/>
        </p:nvCxnSpPr>
        <p:spPr>
          <a:xfrm flipV="1">
            <a:off x="3677074" y="3416038"/>
            <a:ext cx="1924728" cy="1524504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Rak pilkoppling 199" descr="Flödesschema illustration"/>
          <p:cNvCxnSpPr/>
          <p:nvPr/>
        </p:nvCxnSpPr>
        <p:spPr>
          <a:xfrm flipV="1">
            <a:off x="3264408" y="2415792"/>
            <a:ext cx="1060500" cy="730497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Rak pilkoppling 203" descr="Flödesschema illustration"/>
          <p:cNvCxnSpPr/>
          <p:nvPr/>
        </p:nvCxnSpPr>
        <p:spPr>
          <a:xfrm>
            <a:off x="3588592" y="6348814"/>
            <a:ext cx="348797" cy="145078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 descr="Flödesschema illustration"/>
          <p:cNvSpPr txBox="1"/>
          <p:nvPr/>
        </p:nvSpPr>
        <p:spPr>
          <a:xfrm>
            <a:off x="448097" y="5774767"/>
            <a:ext cx="312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Utskrivningsprocessen</a:t>
            </a:r>
          </a:p>
          <a:p>
            <a:r>
              <a:rPr lang="sv-SE" dirty="0">
                <a:solidFill>
                  <a:schemeClr val="bg1"/>
                </a:solidFill>
              </a:rPr>
              <a:t> påbörjad</a:t>
            </a:r>
          </a:p>
          <a:p>
            <a:endParaRPr lang="sv-SE" dirty="0"/>
          </a:p>
        </p:txBody>
      </p:sp>
      <p:sp>
        <p:nvSpPr>
          <p:cNvPr id="21" name="textruta 20" descr="Flödesschema illustration"/>
          <p:cNvSpPr txBox="1"/>
          <p:nvPr/>
        </p:nvSpPr>
        <p:spPr>
          <a:xfrm>
            <a:off x="456478" y="1373802"/>
            <a:ext cx="192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1177</a:t>
            </a:r>
          </a:p>
          <a:p>
            <a:r>
              <a:rPr lang="sv-SE" dirty="0">
                <a:solidFill>
                  <a:schemeClr val="bg1"/>
                </a:solidFill>
              </a:rPr>
              <a:t>SOS alarm 112</a:t>
            </a:r>
          </a:p>
          <a:p>
            <a:r>
              <a:rPr lang="sv-SE" dirty="0">
                <a:solidFill>
                  <a:schemeClr val="bg1"/>
                </a:solidFill>
              </a:rPr>
              <a:t>Ambulans</a:t>
            </a:r>
          </a:p>
          <a:p>
            <a:endParaRPr lang="sv-SE" dirty="0"/>
          </a:p>
        </p:txBody>
      </p:sp>
      <p:sp>
        <p:nvSpPr>
          <p:cNvPr id="4" name="textruta 3" descr="Flödesschema illustration">
            <a:extLst>
              <a:ext uri="{FF2B5EF4-FFF2-40B4-BE49-F238E27FC236}">
                <a16:creationId xmlns:a16="http://schemas.microsoft.com/office/drawing/2014/main" id="{84C4FDEC-B3C8-1905-21BD-3336EF41C646}"/>
              </a:ext>
            </a:extLst>
          </p:cNvPr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</p:spTree>
    <p:extLst>
      <p:ext uri="{BB962C8B-B14F-4D97-AF65-F5344CB8AC3E}">
        <p14:creationId xmlns:p14="http://schemas.microsoft.com/office/powerpoint/2010/main" val="4119230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70580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425" y="1113139"/>
            <a:ext cx="10606494" cy="609793"/>
          </a:xfrm>
        </p:spPr>
        <p:txBody>
          <a:bodyPr>
            <a:noAutofit/>
          </a:bodyPr>
          <a:lstStyle/>
          <a:p>
            <a:r>
              <a:rPr lang="sv-SE" sz="4000" dirty="0">
                <a:solidFill>
                  <a:srgbClr val="377D7A"/>
                </a:solidFill>
              </a:rPr>
              <a:t>Vårdförloppet stroke och TIA </a:t>
            </a:r>
            <a:br>
              <a:rPr lang="sv-SE" sz="4000" dirty="0"/>
            </a:br>
            <a:r>
              <a:rPr lang="sv-SE" dirty="0"/>
              <a:t>- tidiga insatser och vård lägger tonvikt på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3E32D5-2B68-4BB5-98D0-1D5EBE620135}"/>
              </a:ext>
            </a:extLst>
          </p:cNvPr>
          <p:cNvSpPr/>
          <p:nvPr/>
        </p:nvSpPr>
        <p:spPr>
          <a:xfrm>
            <a:off x="974227" y="2148295"/>
            <a:ext cx="9243829" cy="39505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90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Att främja en högkompetent teambaserad strokeenhetsvård inkluderande tidigt insatta rehabiliteringsåtgärder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Att ha patienten i fokus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Att </a:t>
            </a:r>
            <a:r>
              <a:rPr lang="sv-SE" sz="20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öka andelen inlagda på strokeenhet/IVA/NKK som första vårdenhet vid TIA och stroke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Att minska tid till </a:t>
            </a:r>
            <a:r>
              <a:rPr lang="sv-SE" sz="20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start av trombolys (propplösande behandling)</a:t>
            </a:r>
            <a:r>
              <a:rPr lang="sv-SE" sz="20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vid ischemisk stroke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Att minska tid till </a:t>
            </a:r>
            <a:r>
              <a:rPr lang="sv-SE" sz="20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start av trombektomi (mekanisk propputdragning)</a:t>
            </a:r>
            <a:r>
              <a:rPr lang="sv-SE" sz="20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vid ischemisk stroke och ocklusion av hjärnans stora kärl</a:t>
            </a:r>
            <a:r>
              <a:rPr lang="sv-SE" sz="20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Att </a:t>
            </a:r>
            <a:r>
              <a:rPr lang="sv-SE" sz="20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öka andelen reperfusionsbehandlade alla åldrar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Att minska konsekvenserna av stroke och TIA</a:t>
            </a:r>
          </a:p>
          <a:p>
            <a:pPr algn="l"/>
            <a:endParaRPr lang="sv-SE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4DD137B-0707-DEFB-B7BD-B41FDDB463C3}"/>
              </a:ext>
            </a:extLst>
          </p:cNvPr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</p:spTree>
    <p:extLst>
      <p:ext uri="{BB962C8B-B14F-4D97-AF65-F5344CB8AC3E}">
        <p14:creationId xmlns:p14="http://schemas.microsoft.com/office/powerpoint/2010/main" val="191966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rgbClr val="377D7A"/>
                </a:solidFill>
              </a:rPr>
              <a:t>Patientkontrakt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7144334" cy="41862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Patientkontrakt och personcentrering är mycket väsentliga delar av det kompletta vårdförloppet stroke och TIA och av särskilt stor betydelse när patienten lämnar slutenvården.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Patientkontraktets utformning startar under vårdtiden men färdigställs i en första version under utskrivningsprocessen från slutenvården beskrivs även i </a:t>
            </a:r>
            <a:r>
              <a:rPr lang="sv-SE" sz="2000" dirty="0" err="1">
                <a:solidFill>
                  <a:srgbClr val="377D7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vårdförlopp</a:t>
            </a:r>
            <a:r>
              <a:rPr lang="sv-SE" sz="2000" dirty="0">
                <a:solidFill>
                  <a:srgbClr val="377D7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stroke och TIA – fortsatt vård och rehabilitering</a:t>
            </a:r>
            <a:r>
              <a:rPr lang="sv-SE" sz="2000" dirty="0">
                <a:solidFill>
                  <a:srgbClr val="377D7A"/>
                </a:solidFill>
              </a:rPr>
              <a:t>.</a:t>
            </a:r>
          </a:p>
          <a:p>
            <a:endParaRPr lang="sv-SE" sz="2000" dirty="0"/>
          </a:p>
        </p:txBody>
      </p:sp>
      <p:sp>
        <p:nvSpPr>
          <p:cNvPr id="7" name="Rektangel 6"/>
          <p:cNvSpPr/>
          <p:nvPr/>
        </p:nvSpPr>
        <p:spPr>
          <a:xfrm>
            <a:off x="988742" y="5242901"/>
            <a:ext cx="9312938" cy="1123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Syftet med patientkontrakt är att genom en gemensam överenskommelse mellan patient och vårdgivare säkerställa delaktighet, samordning och tillgänglighet med patientens perspektiv som utgångspunkt.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F4DA1E4-84C6-BB4F-9A8A-83B8AC198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8" t="7011" r="55414" b="15576"/>
          <a:stretch/>
        </p:blipFill>
        <p:spPr>
          <a:xfrm>
            <a:off x="8332342" y="1373404"/>
            <a:ext cx="2887037" cy="377081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50085DE-4A5C-4CB6-58A3-5237CBA814B3}"/>
              </a:ext>
            </a:extLst>
          </p:cNvPr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</p:spTree>
    <p:extLst>
      <p:ext uri="{BB962C8B-B14F-4D97-AF65-F5344CB8AC3E}">
        <p14:creationId xmlns:p14="http://schemas.microsoft.com/office/powerpoint/2010/main" val="157024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descr="Tabellen visar exempel på indikatorer och målnivåer. " hidden="1">
            <a:extLst>
              <a:ext uri="{FF2B5EF4-FFF2-40B4-BE49-F238E27FC236}">
                <a16:creationId xmlns:a16="http://schemas.microsoft.com/office/drawing/2014/main" id="{38B9E893-937E-45CB-885F-520E271A97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1276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8B9E893-937E-45CB-885F-520E271A9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A758B33-E922-4132-AD7A-85BDE8A3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CD21E-1FC0-44B5-9B0F-67ECBD727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411" y="147910"/>
            <a:ext cx="9144000" cy="609793"/>
          </a:xfrm>
        </p:spPr>
        <p:txBody>
          <a:bodyPr>
            <a:normAutofit/>
          </a:bodyPr>
          <a:lstStyle/>
          <a:p>
            <a:r>
              <a:rPr lang="sv-SE" dirty="0"/>
              <a:t>Vad kommer att följas upp?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526B6-D4F9-4B22-AC5A-C610BB2A6702}"/>
              </a:ext>
            </a:extLst>
          </p:cNvPr>
          <p:cNvSpPr/>
          <p:nvPr/>
        </p:nvSpPr>
        <p:spPr>
          <a:xfrm>
            <a:off x="992137" y="739202"/>
            <a:ext cx="9209430" cy="506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400"/>
              </a:spcAft>
              <a:defRPr/>
            </a:pPr>
            <a:r>
              <a:rPr lang="sv-SE" sz="2000" b="1" dirty="0">
                <a:solidFill>
                  <a:srgbClr val="377D7A"/>
                </a:solidFill>
                <a:latin typeface="Calibri" panose="020F0502020204030204"/>
              </a:rPr>
              <a:t>Exempel på viktiga indikatorer och målnivåer på nationell nivå 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(målvärde)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F77448-64CF-4386-8406-839026FD8FC9}"/>
              </a:ext>
            </a:extLst>
          </p:cNvPr>
          <p:cNvSpPr/>
          <p:nvPr/>
        </p:nvSpPr>
        <p:spPr>
          <a:xfrm>
            <a:off x="1106366" y="5818282"/>
            <a:ext cx="9209431" cy="605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Datakällor: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All uppföljning sker via data från Riksstroke</a:t>
            </a:r>
            <a:endParaRPr kumimoji="0" lang="sv-SE" sz="16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FA1D06-CE48-4110-8485-A9D2852468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88" y="5858483"/>
            <a:ext cx="754004" cy="754004"/>
          </a:xfrm>
          <a:prstGeom prst="rect">
            <a:avLst/>
          </a:prstGeom>
          <a:noFill/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9DA97EF-6D34-474A-97EE-A29D570AA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6366" y="1413384"/>
            <a:ext cx="9200883" cy="42993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046486-3259-49AD-B004-18B1B9097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67663" y="2458630"/>
            <a:ext cx="8580310" cy="3340220"/>
            <a:chOff x="1367663" y="2458630"/>
            <a:chExt cx="8580310" cy="334022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F6B3B82-77CF-4AE0-A691-35F36B5773C8}"/>
                </a:ext>
              </a:extLst>
            </p:cNvPr>
            <p:cNvGrpSpPr/>
            <p:nvPr/>
          </p:nvGrpSpPr>
          <p:grpSpPr>
            <a:xfrm>
              <a:off x="1367663" y="2458630"/>
              <a:ext cx="8580310" cy="2362791"/>
              <a:chOff x="2470726" y="2250353"/>
              <a:chExt cx="5655237" cy="1504873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4D5A9E5E-DD2B-4D38-B746-018BD75CA4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b="78912"/>
              <a:stretch/>
            </p:blipFill>
            <p:spPr>
              <a:xfrm>
                <a:off x="2470726" y="2250353"/>
                <a:ext cx="5655237" cy="88292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45E1E96-820F-4146-B36B-72F1A88B55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34582" b="57824"/>
              <a:stretch/>
            </p:blipFill>
            <p:spPr>
              <a:xfrm>
                <a:off x="2470726" y="3115414"/>
                <a:ext cx="5655237" cy="31794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D9502FF-5DEA-4766-92F9-48F18DB504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91175"/>
              <a:stretch/>
            </p:blipFill>
            <p:spPr>
              <a:xfrm>
                <a:off x="2470726" y="3385728"/>
                <a:ext cx="5655237" cy="369498"/>
              </a:xfrm>
              <a:prstGeom prst="rect">
                <a:avLst/>
              </a:prstGeom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E3D85D-6D79-4F24-A448-525DDDEC730E}"/>
                </a:ext>
              </a:extLst>
            </p:cNvPr>
            <p:cNvSpPr txBox="1"/>
            <p:nvPr/>
          </p:nvSpPr>
          <p:spPr>
            <a:xfrm>
              <a:off x="4725779" y="4844743"/>
              <a:ext cx="383784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/>
                <a:t>	Måttlig målnivå</a:t>
              </a:r>
            </a:p>
            <a:p>
              <a:r>
                <a:rPr lang="sv-SE" sz="1400" dirty="0"/>
                <a:t>	Hög målnivå</a:t>
              </a:r>
            </a:p>
            <a:p>
              <a:r>
                <a:rPr lang="sv-SE" sz="1400" dirty="0"/>
                <a:t>	Måluppfyllelse på nationell nivå 2019</a:t>
              </a:r>
            </a:p>
            <a:p>
              <a:r>
                <a:rPr lang="sv-SE" sz="1400" dirty="0"/>
                <a:t>	</a:t>
              </a:r>
              <a:endParaRPr lang="sv-SE" sz="1000" i="1" dirty="0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5050C4C-BAC4-4805-BF15-70B837566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88852" y="4938812"/>
            <a:ext cx="108000" cy="108000"/>
          </a:xfrm>
          <a:prstGeom prst="rect">
            <a:avLst/>
          </a:prstGeom>
          <a:solidFill>
            <a:srgbClr val="EDC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34988B-5E58-46C6-A9FB-DC8B4B9E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88852" y="5162461"/>
            <a:ext cx="108000" cy="108000"/>
          </a:xfrm>
          <a:prstGeom prst="rect">
            <a:avLst/>
          </a:prstGeom>
          <a:solidFill>
            <a:srgbClr val="75B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58B57FF-F578-44C1-91FB-D5D088F74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5488852" y="5338622"/>
            <a:ext cx="108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52FA0-E18B-4C83-928E-386E37ABD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/>
          <a:srcRect t="19379" b="16587"/>
          <a:stretch/>
        </p:blipFill>
        <p:spPr>
          <a:xfrm>
            <a:off x="2321445" y="1788952"/>
            <a:ext cx="7740000" cy="5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B9EC35-57B1-4EAF-97AC-2F9A5B575383}"/>
              </a:ext>
            </a:extLst>
          </p:cNvPr>
          <p:cNvSpPr txBox="1"/>
          <p:nvPr/>
        </p:nvSpPr>
        <p:spPr>
          <a:xfrm>
            <a:off x="725090" y="1368536"/>
            <a:ext cx="340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b="1" dirty="0">
                <a:solidFill>
                  <a:srgbClr val="377D7A"/>
                </a:solidFill>
                <a:latin typeface="Calibri" panose="020F0502020204030204"/>
              </a:rPr>
              <a:t>T</a:t>
            </a:r>
          </a:p>
          <a:p>
            <a:pPr algn="ctr"/>
            <a:r>
              <a:rPr lang="sv-SE" sz="2000" b="1" dirty="0">
                <a:solidFill>
                  <a:srgbClr val="377D7A"/>
                </a:solidFill>
                <a:latin typeface="Calibri" panose="020F0502020204030204"/>
              </a:rPr>
              <a:t>I</a:t>
            </a:r>
          </a:p>
          <a:p>
            <a:pPr algn="ctr"/>
            <a:r>
              <a:rPr lang="sv-SE" sz="2000" b="1" dirty="0">
                <a:solidFill>
                  <a:srgbClr val="377D7A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C94FA5-6251-422C-B559-7F24277FF999}"/>
              </a:ext>
            </a:extLst>
          </p:cNvPr>
          <p:cNvSpPr txBox="1"/>
          <p:nvPr/>
        </p:nvSpPr>
        <p:spPr>
          <a:xfrm>
            <a:off x="716274" y="2529945"/>
            <a:ext cx="3577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b="1" dirty="0">
                <a:solidFill>
                  <a:srgbClr val="377D7A"/>
                </a:solidFill>
                <a:latin typeface="Calibri" panose="020F0502020204030204"/>
              </a:rPr>
              <a:t>S</a:t>
            </a:r>
          </a:p>
          <a:p>
            <a:pPr algn="ctr"/>
            <a:r>
              <a:rPr lang="sv-SE" sz="2000" b="1" dirty="0">
                <a:solidFill>
                  <a:srgbClr val="377D7A"/>
                </a:solidFill>
                <a:latin typeface="Calibri" panose="020F0502020204030204"/>
              </a:rPr>
              <a:t>T</a:t>
            </a:r>
          </a:p>
          <a:p>
            <a:pPr algn="ctr"/>
            <a:r>
              <a:rPr lang="sv-SE" sz="2000" b="1" dirty="0">
                <a:solidFill>
                  <a:srgbClr val="377D7A"/>
                </a:solidFill>
                <a:latin typeface="Calibri" panose="020F0502020204030204"/>
              </a:rPr>
              <a:t>R</a:t>
            </a:r>
          </a:p>
          <a:p>
            <a:pPr algn="ctr"/>
            <a:r>
              <a:rPr lang="sv-SE" sz="2000" b="1" dirty="0">
                <a:solidFill>
                  <a:srgbClr val="377D7A"/>
                </a:solidFill>
                <a:latin typeface="Calibri" panose="020F0502020204030204"/>
              </a:rPr>
              <a:t>O</a:t>
            </a:r>
          </a:p>
          <a:p>
            <a:pPr algn="ctr"/>
            <a:r>
              <a:rPr lang="sv-SE" sz="2000" b="1" dirty="0">
                <a:solidFill>
                  <a:srgbClr val="377D7A"/>
                </a:solidFill>
                <a:latin typeface="Calibri" panose="020F0502020204030204"/>
              </a:rPr>
              <a:t>K</a:t>
            </a:r>
          </a:p>
          <a:p>
            <a:pPr algn="ctr"/>
            <a:r>
              <a:rPr lang="sv-SE" sz="2000" b="1" dirty="0">
                <a:solidFill>
                  <a:srgbClr val="377D7A"/>
                </a:solidFill>
                <a:latin typeface="Calibri" panose="020F0502020204030204"/>
              </a:rPr>
              <a:t>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05540E-FCA9-42D5-89EA-24C2C9B27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2091" y="2394832"/>
            <a:ext cx="919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405BFD90-ED3A-0769-D9C3-B87BB891BE90}"/>
              </a:ext>
            </a:extLst>
          </p:cNvPr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</p:spTree>
    <p:extLst>
      <p:ext uri="{BB962C8B-B14F-4D97-AF65-F5344CB8AC3E}">
        <p14:creationId xmlns:p14="http://schemas.microsoft.com/office/powerpoint/2010/main" val="947711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27043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068" y="671705"/>
            <a:ext cx="9144000" cy="60979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77D7A"/>
                </a:solidFill>
              </a:rPr>
              <a:t>Vad blir konsekvenserna?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690068" y="1666398"/>
            <a:ext cx="4681544" cy="3916255"/>
          </a:xfrm>
          <a:prstGeom prst="rect">
            <a:avLst/>
          </a:prstGeom>
          <a:solidFill>
            <a:srgbClr val="D1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lvl="0">
              <a:defRPr/>
            </a:pPr>
            <a:r>
              <a:rPr lang="sv-SE" sz="2400" b="1" dirty="0">
                <a:solidFill>
                  <a:srgbClr val="377D7A"/>
                </a:solidFill>
              </a:rPr>
              <a:t>Fördelar/vinster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Ökad livskvalitet för patienterna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Mindre handikapp och färre andra negativa  konsekvenser av stroke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Samhällsekonomiskt gynnsamt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6965023" y="1666397"/>
            <a:ext cx="4681544" cy="3916255"/>
          </a:xfrm>
          <a:prstGeom prst="rect">
            <a:avLst/>
          </a:prstGeom>
          <a:solidFill>
            <a:srgbClr val="D1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lvl="0">
              <a:defRPr/>
            </a:pPr>
            <a:r>
              <a:rPr lang="sv-SE" sz="2400" b="1" dirty="0">
                <a:solidFill>
                  <a:srgbClr val="377D7A"/>
                </a:solidFill>
              </a:rPr>
              <a:t>Ev. risker/svårigheter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Liten risk för behandlingskomplikationer för den enskilda individen men som i betydande grad uppvägs av den goda effekten på gruppnivå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Risk för lägre livskvalité, funktions-nedsättning och för tidig död för individen om vårdförloppet inte följs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Åtgärder för att öka andelen patienter som vårdas på strokeenhet kan ge undan-trängningseffekter om sjukhuset är underdimensionerat avseende vårdplatser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506CDB5-7F3F-4DAF-B872-1BC8872ABD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106" y="2223346"/>
            <a:ext cx="2039842" cy="203984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1BC6A97-41F3-65C1-009C-4AA918C7B6A3}"/>
              </a:ext>
            </a:extLst>
          </p:cNvPr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</p:spTree>
    <p:extLst>
      <p:ext uri="{BB962C8B-B14F-4D97-AF65-F5344CB8AC3E}">
        <p14:creationId xmlns:p14="http://schemas.microsoft.com/office/powerpoint/2010/main" val="2254339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4"/>
          <p:cNvSpPr txBox="1">
            <a:spLocks/>
          </p:cNvSpPr>
          <p:nvPr/>
        </p:nvSpPr>
        <p:spPr>
          <a:xfrm>
            <a:off x="1021176" y="1444898"/>
            <a:ext cx="6729451" cy="4197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9000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Vårdförlopp stroke och TIA - tidiga insatser och vård 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avslutas inför utskrivning av patient från strokeenhet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Vårdförlopp stroke och TIA – fortsatt vård och rehabilitering 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startar där tidiga insatser och vård slutar och tar upp utskrivning, fortsatt rehabilitering och strukturerad uppföljning.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De flesta av patienterna kommer att behöva följas upp resten av livet för om inte annat fortsatt förskrivning av farmakologisk sekundärprofylax</a:t>
            </a:r>
          </a:p>
          <a:p>
            <a:endParaRPr lang="sv-SE" sz="2000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1419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1176" y="825275"/>
            <a:ext cx="9599286" cy="488571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377D7A"/>
                </a:solidFill>
              </a:rPr>
              <a:t>Vårdförlopp stroke och TIA </a:t>
            </a:r>
            <a:br>
              <a:rPr lang="sv-SE" sz="3600" dirty="0">
                <a:solidFill>
                  <a:srgbClr val="377D7A"/>
                </a:solidFill>
              </a:rPr>
            </a:br>
            <a:r>
              <a:rPr lang="sv-SE" dirty="0">
                <a:solidFill>
                  <a:srgbClr val="377D7A"/>
                </a:solidFill>
              </a:rPr>
              <a:t>– tidiga insatser och vård samt fortsatt vård och rehabilitering</a:t>
            </a:r>
            <a:endParaRPr lang="sv-SE" sz="3600" dirty="0">
              <a:solidFill>
                <a:srgbClr val="377D7A"/>
              </a:solidFill>
            </a:endParaRPr>
          </a:p>
        </p:txBody>
      </p:sp>
      <p:pic>
        <p:nvPicPr>
          <p:cNvPr id="12" name="Platshållare för bild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3" r="23595"/>
          <a:stretch/>
        </p:blipFill>
        <p:spPr>
          <a:xfrm>
            <a:off x="7925141" y="1444898"/>
            <a:ext cx="3136607" cy="4197531"/>
          </a:xfr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E4A2309-27FF-CCF6-1861-AB05ADCB7080}"/>
              </a:ext>
            </a:extLst>
          </p:cNvPr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</p:spTree>
    <p:extLst>
      <p:ext uri="{BB962C8B-B14F-4D97-AF65-F5344CB8AC3E}">
        <p14:creationId xmlns:p14="http://schemas.microsoft.com/office/powerpoint/2010/main" val="3669476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lips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3447" y="4659868"/>
            <a:ext cx="1282601" cy="120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2" name="Ellips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52018">
            <a:off x="8614828" y="5510128"/>
            <a:ext cx="1536171" cy="9818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19986" y="438475"/>
            <a:ext cx="10963822" cy="1104575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sv-SE" dirty="0">
                <a:latin typeface="+mn-lt"/>
              </a:rPr>
              <a:t>Två </a:t>
            </a:r>
            <a:r>
              <a:rPr lang="sv-SE" dirty="0" err="1">
                <a:latin typeface="+mn-lt"/>
              </a:rPr>
              <a:t>vårdförlopp</a:t>
            </a:r>
            <a:r>
              <a:rPr lang="sv-SE" dirty="0">
                <a:latin typeface="+mn-lt"/>
              </a:rPr>
              <a:t> för stroke och TIA</a:t>
            </a:r>
            <a:endParaRPr lang="sv-SE" altLang="en-US" dirty="0">
              <a:solidFill>
                <a:srgbClr val="FF0000"/>
              </a:solidFill>
            </a:endParaRPr>
          </a:p>
        </p:txBody>
      </p:sp>
      <p:pic>
        <p:nvPicPr>
          <p:cNvPr id="7171" name="Picture 3" descr="j032097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2981" y="2682187"/>
            <a:ext cx="971551" cy="8310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6" descr="j04041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4533" y="3060805"/>
            <a:ext cx="1206103" cy="8846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7" descr="j04042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96" y="3654929"/>
            <a:ext cx="1025129" cy="96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j02958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38" y="4287945"/>
            <a:ext cx="944167" cy="89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2717244" y="2318772"/>
            <a:ext cx="13678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en-US" sz="1500" dirty="0">
                <a:latin typeface="+mn-lt"/>
              </a:rPr>
              <a:t>Identifiering</a:t>
            </a:r>
            <a:endParaRPr lang="en-US" altLang="en-US" sz="1500" dirty="0">
              <a:latin typeface="+mn-lt"/>
            </a:endParaRPr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3775074" y="2737641"/>
            <a:ext cx="19292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sv-SE" altLang="en-US" sz="1500" dirty="0">
                <a:latin typeface="+mn-lt"/>
              </a:rPr>
              <a:t>Prehospital vård</a:t>
            </a:r>
            <a:endParaRPr lang="en-US" altLang="en-US" sz="1500" dirty="0">
              <a:latin typeface="+mn-lt"/>
            </a:endParaRPr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auto">
          <a:xfrm>
            <a:off x="5551290" y="3381520"/>
            <a:ext cx="10287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sv-SE" altLang="en-US" sz="1500" dirty="0">
                <a:latin typeface="+mn-lt"/>
              </a:rPr>
              <a:t>Akutvård </a:t>
            </a:r>
            <a:endParaRPr lang="en-US" altLang="en-US" sz="1500" dirty="0">
              <a:latin typeface="+mn-lt"/>
            </a:endParaRPr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6131956" y="3781725"/>
            <a:ext cx="23577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sv-SE" altLang="en-US" sz="1500" dirty="0">
                <a:latin typeface="+mn-lt"/>
              </a:rPr>
              <a:t>Strokeenhetsvård</a:t>
            </a:r>
            <a:endParaRPr lang="en-US" altLang="en-US" sz="1500" dirty="0">
              <a:latin typeface="+mn-lt"/>
            </a:endParaRPr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7253446" y="4296493"/>
            <a:ext cx="15350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en-US" sz="1500" dirty="0">
                <a:latin typeface="+mn-lt"/>
              </a:rPr>
              <a:t>Rehabilitering</a:t>
            </a:r>
            <a:endParaRPr lang="en-US" altLang="en-US" sz="1500" dirty="0">
              <a:latin typeface="+mn-lt"/>
            </a:endParaRPr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auto">
          <a:xfrm>
            <a:off x="8587113" y="4708366"/>
            <a:ext cx="231474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en-US" sz="1500" dirty="0">
                <a:latin typeface="+mn-lt"/>
              </a:rPr>
              <a:t>Primärvård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en-US" sz="1500" dirty="0">
                <a:latin typeface="+mn-lt"/>
              </a:rPr>
              <a:t>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en-US" sz="1500" dirty="0">
                <a:latin typeface="+mn-lt"/>
              </a:rPr>
              <a:t>                            Kommun</a:t>
            </a:r>
            <a:endParaRPr lang="en-US" altLang="en-US" sz="1500" dirty="0">
              <a:latin typeface="+mn-lt"/>
            </a:endParaRPr>
          </a:p>
        </p:txBody>
      </p:sp>
      <p:pic>
        <p:nvPicPr>
          <p:cNvPr id="7" name="Bildobjek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17909">
            <a:off x="508383" y="1724285"/>
            <a:ext cx="1086837" cy="734092"/>
          </a:xfrm>
          <a:prstGeom prst="rect">
            <a:avLst/>
          </a:prstGeom>
        </p:spPr>
      </p:pic>
      <p:pic>
        <p:nvPicPr>
          <p:cNvPr id="8" name="Bildobjek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79944">
            <a:off x="1439602" y="2141790"/>
            <a:ext cx="1186572" cy="820429"/>
          </a:xfrm>
          <a:prstGeom prst="rect">
            <a:avLst/>
          </a:prstGeom>
        </p:spPr>
      </p:pic>
      <p:sp>
        <p:nvSpPr>
          <p:cNvPr id="24" name="Rektangel 23"/>
          <p:cNvSpPr>
            <a:spLocks noChangeArrowheads="1"/>
          </p:cNvSpPr>
          <p:nvPr/>
        </p:nvSpPr>
        <p:spPr bwMode="auto">
          <a:xfrm>
            <a:off x="1588818" y="1665499"/>
            <a:ext cx="13678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en-US" sz="1500" dirty="0">
                <a:latin typeface="+mn-lt"/>
              </a:rPr>
              <a:t>Kontakt</a:t>
            </a:r>
            <a:endParaRPr lang="en-US" altLang="en-US" sz="1500" dirty="0">
              <a:latin typeface="+mn-lt"/>
            </a:endParaRPr>
          </a:p>
        </p:txBody>
      </p:sp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0609" y="5761875"/>
            <a:ext cx="944609" cy="54212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525690" y="5656095"/>
            <a:ext cx="4498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77D7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Vårdförlopp stroke och TIA – tidiga insatser och vård</a:t>
            </a:r>
            <a:endParaRPr lang="sv-SE" sz="1600" dirty="0">
              <a:solidFill>
                <a:srgbClr val="377D7A"/>
              </a:solidFill>
              <a:latin typeface="Adobe Devanagari" panose="02040503050201020203" pitchFamily="18" charset="0"/>
              <a:ea typeface="Calibri" panose="020F0502020204030204" pitchFamily="34" charset="0"/>
              <a:cs typeface="Adobe Devanagari" panose="02040503050201020203" pitchFamily="18" charset="0"/>
            </a:endParaRPr>
          </a:p>
          <a:p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Godkänt av SKR 200515 och 220915 med tillägg</a:t>
            </a:r>
            <a:endParaRPr lang="sv-SE" sz="1600" dirty="0"/>
          </a:p>
        </p:txBody>
      </p:sp>
      <p:sp>
        <p:nvSpPr>
          <p:cNvPr id="14" name="Rektangel 13"/>
          <p:cNvSpPr/>
          <p:nvPr/>
        </p:nvSpPr>
        <p:spPr>
          <a:xfrm>
            <a:off x="6932587" y="2868187"/>
            <a:ext cx="5096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solidFill>
                  <a:srgbClr val="377D7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Vårdförlopp stroke och TIA - fortsatt vård och rehabilitering</a:t>
            </a:r>
            <a:endParaRPr lang="sv-SE" sz="1600" dirty="0">
              <a:solidFill>
                <a:srgbClr val="377D7A"/>
              </a:solidFill>
              <a:latin typeface="Adobe Devanagari" panose="02040503050201020203" pitchFamily="18" charset="0"/>
              <a:ea typeface="Calibri" panose="020F0502020204030204" pitchFamily="34" charset="0"/>
              <a:cs typeface="Adobe Devanagari" panose="02040503050201020203" pitchFamily="18" charset="0"/>
            </a:endParaRPr>
          </a:p>
          <a:p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Godkänt av SKR 220915</a:t>
            </a:r>
          </a:p>
        </p:txBody>
      </p:sp>
      <p:sp>
        <p:nvSpPr>
          <p:cNvPr id="22" name="Höger klammerparentes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0587" y="1644677"/>
            <a:ext cx="216000" cy="3852000"/>
          </a:xfrm>
          <a:prstGeom prst="rightBrace">
            <a:avLst>
              <a:gd name="adj1" fmla="val 8333"/>
              <a:gd name="adj2" fmla="val 4946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30" name="Bildobjek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8700" y="4810979"/>
            <a:ext cx="842033" cy="1200000"/>
          </a:xfrm>
          <a:prstGeom prst="rect">
            <a:avLst/>
          </a:prstGeom>
        </p:spPr>
      </p:pic>
      <p:cxnSp>
        <p:nvCxnSpPr>
          <p:cNvPr id="34" name="Rak koppling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60000" flipV="1">
            <a:off x="7487715" y="5733710"/>
            <a:ext cx="864000" cy="629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öger klammerparentes 21">
            <a:extLst>
              <a:ext uri="{FF2B5EF4-FFF2-40B4-BE49-F238E27FC236}">
                <a16:creationId xmlns:a16="http://schemas.microsoft.com/office/drawing/2014/main" id="{EB042417-AFA9-47A7-977B-85320C94B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6200000">
            <a:off x="3494587" y="2180359"/>
            <a:ext cx="216000" cy="6660000"/>
          </a:xfrm>
          <a:prstGeom prst="rightBrace">
            <a:avLst>
              <a:gd name="adj1" fmla="val 8333"/>
              <a:gd name="adj2" fmla="val 4946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1" name="Platshållare för text 4">
            <a:extLst>
              <a:ext uri="{FF2B5EF4-FFF2-40B4-BE49-F238E27FC236}">
                <a16:creationId xmlns:a16="http://schemas.microsoft.com/office/drawing/2014/main" id="{A91B514B-4F72-4E54-BF03-D6D35D142025}"/>
              </a:ext>
            </a:extLst>
          </p:cNvPr>
          <p:cNvSpPr txBox="1">
            <a:spLocks/>
          </p:cNvSpPr>
          <p:nvPr/>
        </p:nvSpPr>
        <p:spPr>
          <a:xfrm>
            <a:off x="7572129" y="148835"/>
            <a:ext cx="4447091" cy="1971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9000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>
                <a:ea typeface="+mj-ea"/>
                <a:cs typeface="+mj-cs"/>
              </a:rPr>
              <a:t>En patientorienterad process för jämlik vård i</a:t>
            </a: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21 regioner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72 strokeenheter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290 kommuner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800" dirty="0"/>
              <a:t>  </a:t>
            </a:r>
            <a:r>
              <a:rPr lang="sv-SE" sz="1200" b="1" dirty="0"/>
              <a:t>~</a:t>
            </a:r>
            <a:r>
              <a:rPr lang="sv-SE" sz="1800" dirty="0"/>
              <a:t>1000 vårdcentraler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94908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8" grpId="0"/>
      <p:bldP spid="19" grpId="0"/>
      <p:bldP spid="20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Dialog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03952" y="1613792"/>
            <a:ext cx="6708960" cy="4595622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Positiva effekter hos oss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patient, personal, resurser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Styrkor i regionen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goda exempel, nyckelpersoner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Vilka påverkas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patientgrupper, verksamheter, professioner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ska vi göra annorlunda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vad gör vi redan nu, ska sluta göra, arbetssätt, digitalisering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Vilka genomför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vilket stöd behövs, vad rår vi själva över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Hur genomförs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behövs beslut, påverkas resurser, avtal, kunskapsdokument, rutinbeskrivningar, tidpunkt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Svårigheter och risker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Kommunikation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målgrupp, budskap, former, tidpunkt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5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undad rektangulär bildtext 8"/>
          <p:cNvSpPr/>
          <p:nvPr/>
        </p:nvSpPr>
        <p:spPr>
          <a:xfrm>
            <a:off x="8423515" y="1613791"/>
            <a:ext cx="3418453" cy="24332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sv-SE" sz="20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Diskutera gärna: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Hur ser gapet ut hos oss?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kan vi prioritera att börja göra här?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är uppföljningsbart hos oss redan nu?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6A33273-BDCE-42AD-D3B4-28C4C369580B}"/>
              </a:ext>
            </a:extLst>
          </p:cNvPr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</p:spTree>
    <p:extLst>
      <p:ext uri="{BB962C8B-B14F-4D97-AF65-F5344CB8AC3E}">
        <p14:creationId xmlns:p14="http://schemas.microsoft.com/office/powerpoint/2010/main" val="1985095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99F76A-BE0A-4578-809C-BF0E5E1A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46" y="111974"/>
            <a:ext cx="10515600" cy="753650"/>
          </a:xfrm>
        </p:spPr>
        <p:txBody>
          <a:bodyPr>
            <a:normAutofit/>
          </a:bodyPr>
          <a:lstStyle/>
          <a:p>
            <a:r>
              <a:rPr lang="sv-SE" sz="3600" dirty="0"/>
              <a:t>Deltagare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C7B166F5-64E0-4B0E-B230-0D996B257C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622309"/>
              </p:ext>
            </p:extLst>
          </p:nvPr>
        </p:nvGraphicFramePr>
        <p:xfrm>
          <a:off x="472716" y="790068"/>
          <a:ext cx="9852575" cy="520230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426636">
                  <a:extLst>
                    <a:ext uri="{9D8B030D-6E8A-4147-A177-3AD203B41FA5}">
                      <a16:colId xmlns:a16="http://schemas.microsoft.com/office/drawing/2014/main" val="3973459589"/>
                    </a:ext>
                  </a:extLst>
                </a:gridCol>
                <a:gridCol w="4068799">
                  <a:extLst>
                    <a:ext uri="{9D8B030D-6E8A-4147-A177-3AD203B41FA5}">
                      <a16:colId xmlns:a16="http://schemas.microsoft.com/office/drawing/2014/main" val="138910382"/>
                    </a:ext>
                  </a:extLst>
                </a:gridCol>
                <a:gridCol w="3357140">
                  <a:extLst>
                    <a:ext uri="{9D8B030D-6E8A-4147-A177-3AD203B41FA5}">
                      <a16:colId xmlns:a16="http://schemas.microsoft.com/office/drawing/2014/main" val="4160860710"/>
                    </a:ext>
                  </a:extLst>
                </a:gridCol>
              </a:tblGrid>
              <a:tr h="3253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Namn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Yrkesroll/motsvarande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Region/sjukvårdsregion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723658834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Lars Rosengren (ordförande)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Specialist i neurologi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ä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 G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talandsregionen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9928518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Jessica Hemming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Enhetschef, Intensivv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å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rdssjuksk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terska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Sk</a:t>
                      </a:r>
                      <a:r>
                        <a:rPr lang="sv-SE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å</a:t>
                      </a: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</a:t>
                      </a:r>
                      <a:endParaRPr lang="sv-SE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391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Ola Winquist (processledare)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Hälso- och sjukvårds-strateg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Region Sk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å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 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7926280"/>
                  </a:ext>
                </a:extLst>
              </a:tr>
              <a:tr h="71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 Wester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verl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kare, specialist i allm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internmedicin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V</a:t>
                      </a:r>
                      <a:r>
                        <a:rPr lang="sv-SE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sterbotten</a:t>
                      </a:r>
                      <a:endParaRPr lang="sv-SE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1374840"/>
                  </a:ext>
                </a:extLst>
              </a:tr>
              <a:tr h="69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Annika Berglund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Samordnare stroketriagering, sjuksk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terska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Stockholm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9048595"/>
                  </a:ext>
                </a:extLst>
              </a:tr>
              <a:tr h="66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Ove Puisto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Patientf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retr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dare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/>
                        <a:t>STROKE-Riksförbundet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9889157"/>
                  </a:ext>
                </a:extLst>
              </a:tr>
              <a:tr h="102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 Norrving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Specialist i neurologi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Sk</a:t>
                      </a:r>
                      <a:r>
                        <a:rPr lang="sv-SE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å</a:t>
                      </a: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</a:t>
                      </a:r>
                      <a:endParaRPr lang="sv-SE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748562"/>
                  </a:ext>
                </a:extLst>
              </a:tr>
              <a:tr h="621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Lilian Carleson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Medicinskt ansvarig sjuksk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terska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sv-SE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by kommun</a:t>
                      </a:r>
                      <a:endParaRPr lang="sv-SE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2616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Ann Hammer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Fysioterapeut</a:t>
                      </a:r>
                      <a:endParaRPr lang="sv-SE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rebro l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046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Christina Brog</a:t>
                      </a:r>
                      <a:r>
                        <a:rPr lang="sv-S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å</a:t>
                      </a: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rdh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Specialistkompetens i neurologi</a:t>
                      </a:r>
                      <a:endParaRPr lang="sv-SE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Sk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å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6488147"/>
                  </a:ext>
                </a:extLst>
              </a:tr>
              <a:tr h="156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Lena Ringstedt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Patientf</a:t>
                      </a:r>
                      <a:r>
                        <a:rPr lang="sv-SE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retr</a:t>
                      </a:r>
                      <a:r>
                        <a:rPr lang="sv-SE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dare</a:t>
                      </a:r>
                      <a:endParaRPr lang="sv-SE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Afasiförbundet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3800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Mia von Euler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verl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kare, specialist i neurologi o klinisk farmakologi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Reg. Stockholm-Gotland/Uppsala-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rebro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87345"/>
                  </a:ext>
                </a:extLst>
              </a:tr>
              <a:tr h="147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Claes Gustafsson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verl</a:t>
                      </a:r>
                      <a:r>
                        <a:rPr lang="sv-SE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kare, specialist i allm</a:t>
                      </a:r>
                      <a:r>
                        <a:rPr lang="sv-SE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internmedicin</a:t>
                      </a:r>
                      <a:endParaRPr lang="sv-SE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 G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talandsregionen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4280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 Örninge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verl</a:t>
                      </a:r>
                      <a:r>
                        <a:rPr lang="sv-SE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kare, specialist i anestesi </a:t>
                      </a:r>
                      <a:endParaRPr lang="sv-SE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 G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talandsregionen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2211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Ann Margreth Ljusb</a:t>
                      </a:r>
                      <a:r>
                        <a:rPr lang="sv-SE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ck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Specialist i arbetsterapi</a:t>
                      </a:r>
                      <a:endParaRPr lang="sv-SE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V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sterbotten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2334297"/>
                  </a:ext>
                </a:extLst>
              </a:tr>
              <a:tr h="166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Eva Muhrman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Logoped</a:t>
                      </a:r>
                      <a:endParaRPr lang="sv-SE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sterg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tland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741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Marika M</a:t>
                      </a:r>
                      <a:r>
                        <a:rPr lang="sv-SE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ller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Leg psykolog, Specialist i neuropsykologi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Stockholm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2251599"/>
                  </a:ext>
                </a:extLst>
              </a:tr>
              <a:tr h="174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Margareta Gonzalez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Specialistlogoped</a:t>
                      </a:r>
                      <a:endParaRPr lang="sv-SE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G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vleborg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0412052"/>
                  </a:ext>
                </a:extLst>
              </a:tr>
              <a:tr h="1464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Erik Kronvall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verl</a:t>
                      </a:r>
                      <a:r>
                        <a:rPr lang="sv-SE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kare, Specialist i Neurokirurgi</a:t>
                      </a:r>
                      <a:endParaRPr lang="sv-SE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Sk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å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1118625"/>
                  </a:ext>
                </a:extLst>
              </a:tr>
              <a:tr h="933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Mats Elm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Specialist i allm</a:t>
                      </a:r>
                      <a:r>
                        <a:rPr lang="sv-SE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nmedicin</a:t>
                      </a:r>
                      <a:endParaRPr lang="sv-SE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 g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talandsregionen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4374590"/>
                  </a:ext>
                </a:extLst>
              </a:tr>
              <a:tr h="1496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Åsa Rejnö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Docent, Sjuksk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terska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 G</a:t>
                      </a:r>
                      <a:r>
                        <a:rPr lang="sv-SE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talandsregionen</a:t>
                      </a:r>
                      <a:endParaRPr lang="sv-S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780841"/>
                  </a:ext>
                </a:extLst>
              </a:tr>
            </a:tbl>
          </a:graphicData>
        </a:graphic>
      </p:graphicFrame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123DFDD-0D59-44C2-8AE7-01ADC413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133C39B-4AB5-91DD-B086-9C8D0F5A5BD3}"/>
              </a:ext>
            </a:extLst>
          </p:cNvPr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</p:spTree>
    <p:extLst>
      <p:ext uri="{BB962C8B-B14F-4D97-AF65-F5344CB8AC3E}">
        <p14:creationId xmlns:p14="http://schemas.microsoft.com/office/powerpoint/2010/main" val="265678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99028" y="583920"/>
            <a:ext cx="11771074" cy="609793"/>
          </a:xfrm>
        </p:spPr>
        <p:txBody>
          <a:bodyPr>
            <a:normAutofit/>
          </a:bodyPr>
          <a:lstStyle/>
          <a:p>
            <a:r>
              <a:rPr lang="sv-SE" sz="3200" dirty="0"/>
              <a:t>Syftet med personcentrerade och sammanhållna vårdförlopp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25119" y="1150228"/>
            <a:ext cx="5673044" cy="438124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Syftet är att öka jämlikheten, effektiviteten och kvaliteten i vården.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Patienter ska uppleva en mer välorganiserad och helhetsorienterad process utan onödig väntetid i samband med utredning och behandling.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Patienternas livskvalitet och nöjdhet med vården ska förbättras och vården bli mer jämlik och jämställd.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pic>
        <p:nvPicPr>
          <p:cNvPr id="5" name="Bildobjek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149" y="1477001"/>
            <a:ext cx="5587548" cy="372769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25120" y="5346989"/>
            <a:ext cx="5786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r>
              <a:rPr kumimoji="0" lang="sv-SE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Patienter, brukare och hälso-och sjukvårdens medarbetare ska vara trygga i att bästa tillgängliga kunskap används i varje möte”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4CA630E-87BC-2BA1-BBD9-DECE20E12DCA}"/>
              </a:ext>
            </a:extLst>
          </p:cNvPr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</p:spTree>
    <p:extLst>
      <p:ext uri="{BB962C8B-B14F-4D97-AF65-F5344CB8AC3E}">
        <p14:creationId xmlns:p14="http://schemas.microsoft.com/office/powerpoint/2010/main" val="3793900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8564D2F-45CC-4D11-B1EF-80B21B99A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6321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8564D2F-45CC-4D11-B1EF-80B21B99A4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B21C52E-9F03-416F-B9DA-51DBF7EF01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Personcentrerat och sammanhållet vårdförlopp för Stroke och TIA – tidiga insatser och vård</a:t>
            </a:r>
          </a:p>
        </p:txBody>
      </p:sp>
      <p:sp>
        <p:nvSpPr>
          <p:cNvPr id="7" name="Rektangel 6"/>
          <p:cNvSpPr/>
          <p:nvPr/>
        </p:nvSpPr>
        <p:spPr>
          <a:xfrm>
            <a:off x="895252" y="1327613"/>
            <a:ext cx="10214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i="1" dirty="0">
                <a:solidFill>
                  <a:schemeClr val="accent1"/>
                </a:solidFill>
              </a:rPr>
              <a:t>Vårdförloppet </a:t>
            </a:r>
            <a:r>
              <a:rPr lang="sv-SE" sz="2400" i="1" dirty="0">
                <a:solidFill>
                  <a:srgbClr val="377D7A"/>
                </a:solidFill>
              </a:rPr>
              <a:t>inleds</a:t>
            </a:r>
            <a:r>
              <a:rPr lang="sv-SE" sz="2400" i="1" dirty="0">
                <a:solidFill>
                  <a:schemeClr val="accent1"/>
                </a:solidFill>
              </a:rPr>
              <a:t> vid misstanke om stroke och avslutas inför utskrivning av patient från strokeenhet</a:t>
            </a:r>
            <a:endParaRPr lang="sv-SE" sz="2400" dirty="0">
              <a:solidFill>
                <a:schemeClr val="accent1"/>
              </a:solidFill>
            </a:endParaRPr>
          </a:p>
          <a:p>
            <a:r>
              <a:rPr lang="sv-SE" sz="2400" i="1" dirty="0">
                <a:solidFill>
                  <a:schemeClr val="accent1"/>
                </a:solidFill>
              </a:rPr>
              <a:t>… </a:t>
            </a:r>
          </a:p>
          <a:p>
            <a:endParaRPr lang="sv-SE" sz="2400" dirty="0">
              <a:solidFill>
                <a:schemeClr val="accent1"/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988741" y="2310624"/>
            <a:ext cx="4896000" cy="3420000"/>
          </a:xfrm>
          <a:prstGeom prst="rect">
            <a:avLst/>
          </a:prstGeom>
          <a:solidFill>
            <a:srgbClr val="D1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Det finns omotiverade skillnader avseende strokevårdens tillgänglighet och kvalitet.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Vårdförloppet syftar till god och jämlik vård vid Stroke och TIA genom praktisk tillämpning av Socialstyrelsens nationella riktlinjer.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6213457" y="2310624"/>
            <a:ext cx="4896000" cy="3420000"/>
          </a:xfrm>
          <a:prstGeom prst="rect">
            <a:avLst/>
          </a:prstGeom>
          <a:solidFill>
            <a:srgbClr val="D1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 övergripande målen för vårdförloppet är att hålla nere tiden till akut behandling, ge adekvat omhändertagande inom slutenvården och säkerställa goda förutsättningar för verksamheten på de aktuella sjukvårdsenheterna.</a:t>
            </a:r>
          </a:p>
        </p:txBody>
      </p:sp>
      <p:sp>
        <p:nvSpPr>
          <p:cNvPr id="11" name="Rektangel 10"/>
          <p:cNvSpPr/>
          <p:nvPr/>
        </p:nvSpPr>
        <p:spPr>
          <a:xfrm rot="18892177">
            <a:off x="-106693" y="452933"/>
            <a:ext cx="1391149" cy="276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Sammanfattning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DD8A16B-1E9F-FB5D-A194-84EBB3F54AD2}"/>
              </a:ext>
            </a:extLst>
          </p:cNvPr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</p:spTree>
    <p:extLst>
      <p:ext uri="{BB962C8B-B14F-4D97-AF65-F5344CB8AC3E}">
        <p14:creationId xmlns:p14="http://schemas.microsoft.com/office/powerpoint/2010/main" val="4249426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89013" y="565621"/>
            <a:ext cx="9144000" cy="609793"/>
          </a:xfrm>
        </p:spPr>
        <p:txBody>
          <a:bodyPr/>
          <a:lstStyle/>
          <a:p>
            <a:r>
              <a:rPr lang="sv-SE" dirty="0"/>
              <a:t>Mer </a:t>
            </a:r>
            <a:r>
              <a:rPr lang="sv-SE" dirty="0">
                <a:solidFill>
                  <a:srgbClr val="377D7A"/>
                </a:solidFill>
              </a:rPr>
              <a:t>information</a:t>
            </a:r>
            <a:r>
              <a:rPr lang="sv-SE" dirty="0"/>
              <a:t> och stöd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89013" y="1413069"/>
            <a:ext cx="5148385" cy="41852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Mer information och presentationsmaterial för personcentrerade och sammanhållna vårdförlopp finns på </a:t>
            </a:r>
            <a:r>
              <a:rPr lang="sv-SE" dirty="0">
                <a:solidFill>
                  <a:srgbClr val="377D7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Kunskapsstyrning vård</a:t>
            </a:r>
            <a:endParaRPr lang="sv-SE" dirty="0">
              <a:solidFill>
                <a:srgbClr val="377D7A"/>
              </a:solidFill>
            </a:endParaRPr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Vårdförloppen finns tillgängliga i regionernas gemensamma system för kunskapsstöd </a:t>
            </a:r>
            <a:r>
              <a:rPr lang="sv-SE" dirty="0">
                <a:solidFill>
                  <a:srgbClr val="377D7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NKK</a:t>
            </a:r>
            <a:endParaRPr lang="sv-SE" dirty="0">
              <a:solidFill>
                <a:srgbClr val="377D7A"/>
              </a:solidFill>
            </a:endParaRPr>
          </a:p>
        </p:txBody>
      </p:sp>
      <p:sp>
        <p:nvSpPr>
          <p:cNvPr id="6" name="Rektang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7053" y="1306742"/>
            <a:ext cx="5036863" cy="39989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6731289" y="4558684"/>
            <a:ext cx="48900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LÄNK: </a:t>
            </a:r>
            <a:r>
              <a:rPr lang="sv-SE" sz="1100" dirty="0">
                <a:solidFill>
                  <a:srgbClr val="377D7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https://kunskapsstyrningvard.se/kunskapsstyrningvard/kunskapsstod/publiceradekunskapsstod/nervsystemetssjukdomar/vardforloppstrokeochtia.62398.html</a:t>
            </a:r>
            <a:endParaRPr lang="sv-SE" sz="1100" dirty="0">
              <a:solidFill>
                <a:srgbClr val="377D7A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627053" y="1306742"/>
            <a:ext cx="4910325" cy="1564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2400" dirty="0">
                <a:solidFill>
                  <a:srgbClr val="377D7A"/>
                </a:solidFill>
              </a:rPr>
              <a:t>Filmer</a:t>
            </a:r>
            <a:r>
              <a:rPr lang="sv-SE" sz="1600" dirty="0"/>
              <a:t> </a:t>
            </a:r>
          </a:p>
          <a:p>
            <a:r>
              <a:rPr lang="sv-SE" sz="1600" dirty="0"/>
              <a:t>Beskriver mål och syfte med vårdförloppet utifrån ett patient- och vårdgivarperspektiv. De intervjuade är ordförande respektive patientrepresentant för den nationella arbetsgrupp (NAG) som har tagit fram vårdförloppet.</a:t>
            </a:r>
          </a:p>
        </p:txBody>
      </p:sp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243"/>
          <a:stretch/>
        </p:blipFill>
        <p:spPr>
          <a:xfrm>
            <a:off x="6731288" y="3013832"/>
            <a:ext cx="2384137" cy="1502802"/>
          </a:xfrm>
          <a:prstGeom prst="rect">
            <a:avLst/>
          </a:prstGeom>
        </p:spPr>
      </p:pic>
      <p:pic>
        <p:nvPicPr>
          <p:cNvPr id="13" name="Bildobjek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0391"/>
          <a:stretch/>
        </p:blipFill>
        <p:spPr>
          <a:xfrm>
            <a:off x="9176336" y="3002850"/>
            <a:ext cx="2384137" cy="149833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E7955E4-69B7-1E4D-7331-F0C1A01856AF}"/>
              </a:ext>
            </a:extLst>
          </p:cNvPr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</p:spTree>
    <p:extLst>
      <p:ext uri="{BB962C8B-B14F-4D97-AF65-F5344CB8AC3E}">
        <p14:creationId xmlns:p14="http://schemas.microsoft.com/office/powerpoint/2010/main" val="317854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DEE8EDC8-C761-7C47-80B6-45DEEFC87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Regionerna i samverkan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78FA9FC-4A68-8B4C-AE38-1074E1489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8742" y="1543698"/>
            <a:ext cx="6922359" cy="403517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Arbetet med vårdförloppen utgår från en överenskommelse mellan staten och Sveriges Kommuner och Regioner (SKR).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Regeringen vill med satsningen stödja utvecklingsarbetet i regionerna kring kunskapsstyrning i hälso- och sjukvården.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Vårdförloppen tas fram av regionerna inom Nationellt system för kunskapsstyrning Hälso- och sjukvård.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ea typeface="MS Mincho" panose="02020609040205080304" pitchFamily="49" charset="-128"/>
                <a:cs typeface="Arial" panose="020B0604020202020204" pitchFamily="34" charset="0"/>
              </a:rPr>
              <a:t>Vårdförloppen är primärt ett kunskapsstöd för hälso- och sjukvårdspersonal i det kliniska mötet med patient och närstående.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Vårdförloppen ska utgå ifrån tillförlitliga och aktuella kunskapsstöd och baseras på bästa tillgängliga kunskap om vård och behandling.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endParaRPr lang="sv-SE" sz="2000" dirty="0"/>
          </a:p>
        </p:txBody>
      </p:sp>
      <p:pic>
        <p:nvPicPr>
          <p:cNvPr id="4" name="Bildobjek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73"/>
          <a:stretch/>
        </p:blipFill>
        <p:spPr>
          <a:xfrm>
            <a:off x="7894224" y="1624979"/>
            <a:ext cx="4297776" cy="325470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285F70A-FF15-75DD-A298-9E9EBC3380AC}"/>
              </a:ext>
            </a:extLst>
          </p:cNvPr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</p:spTree>
    <p:extLst>
      <p:ext uri="{BB962C8B-B14F-4D97-AF65-F5344CB8AC3E}">
        <p14:creationId xmlns:p14="http://schemas.microsoft.com/office/powerpoint/2010/main" val="282012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3091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1" y="696736"/>
            <a:ext cx="10168617" cy="534626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77D7A"/>
                </a:solidFill>
              </a:rPr>
              <a:t>Vårdförlopp stroke och TIA -tidiga insatser och vård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988741" y="2364333"/>
            <a:ext cx="4932000" cy="3264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Misstanke om akut stroke eller TIA hos patienter: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vid första vårdkontakten via 1177 Vårdguiden, larmcentral (112), primärvård eller akutmottagning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som efter intervention på neurokirurgisk eller kärlkirurgisk enhet förs över till strokeenhet </a:t>
            </a:r>
          </a:p>
          <a:p>
            <a:pPr marL="342900" marR="0" lvl="0" indent="-342900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6297423" y="2364333"/>
            <a:ext cx="4932000" cy="32562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Följande kriterier ska vara uppfyllda: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patienten är över 16 /18 år </a:t>
            </a: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(regional variation)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plötsligt påkomna akuta neurologiska symtom eller bortfall som exempelvis:</a:t>
            </a:r>
          </a:p>
          <a:p>
            <a:pPr marL="628650" lvl="1" indent="-257175">
              <a:buFont typeface="Calibri" panose="020F0502020204030204" pitchFamily="34" charset="0"/>
              <a:buChar char="─"/>
              <a:defRPr/>
            </a:pP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halvsidig förlamning eller halvsidigt känselbortfall</a:t>
            </a:r>
          </a:p>
          <a:p>
            <a:pPr marL="628650" lvl="1" indent="-257175">
              <a:buFont typeface="Calibri" panose="020F0502020204030204" pitchFamily="34" charset="0"/>
              <a:buChar char="─"/>
              <a:defRPr/>
            </a:pP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tal/språkstörning</a:t>
            </a:r>
          </a:p>
          <a:p>
            <a:pPr marL="628650" lvl="1" indent="-257175">
              <a:buFont typeface="Calibri" panose="020F0502020204030204" pitchFamily="34" charset="0"/>
              <a:buChar char="─"/>
              <a:defRPr/>
            </a:pP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synfältsbortfall</a:t>
            </a:r>
          </a:p>
          <a:p>
            <a:pPr marL="628650" lvl="1" indent="-257175">
              <a:buFont typeface="Calibri" panose="020F0502020204030204" pitchFamily="34" charset="0"/>
              <a:buChar char="─"/>
              <a:defRPr/>
            </a:pP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ögonmotorikrubbning</a:t>
            </a:r>
          </a:p>
          <a:p>
            <a:pPr marL="628650" lvl="1" indent="-257175">
              <a:buFont typeface="Calibri" panose="020F0502020204030204" pitchFamily="34" charset="0"/>
              <a:buChar char="─"/>
              <a:defRPr/>
            </a:pP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förvirring</a:t>
            </a:r>
          </a:p>
          <a:p>
            <a:pPr marL="628650" lvl="1" indent="-257175">
              <a:buFont typeface="Calibri" panose="020F0502020204030204" pitchFamily="34" charset="0"/>
              <a:buChar char="─"/>
              <a:defRPr/>
            </a:pP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yrsel/koordinationsstörning</a:t>
            </a:r>
          </a:p>
          <a:p>
            <a:pPr marL="628650" lvl="1" indent="-257175">
              <a:buFont typeface="Calibri" panose="020F0502020204030204" pitchFamily="34" charset="0"/>
              <a:buChar char="─"/>
              <a:defRPr/>
            </a:pP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mycket svår huvudvärk.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034642" y="1226450"/>
            <a:ext cx="10372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Vårdförloppet inleds vid misstanke om stroke och avslutas inför utskrivning av patient från strokeenhet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078AD7C-5B7B-75EE-6050-550DC3194C49}"/>
              </a:ext>
            </a:extLst>
          </p:cNvPr>
          <p:cNvSpPr txBox="1"/>
          <p:nvPr/>
        </p:nvSpPr>
        <p:spPr>
          <a:xfrm>
            <a:off x="988742" y="1911087"/>
            <a:ext cx="49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Ingång till vårdförloppet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6B329FE-0CC2-D800-B626-4EAC06065C21}"/>
              </a:ext>
            </a:extLst>
          </p:cNvPr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</p:spTree>
    <p:extLst>
      <p:ext uri="{BB962C8B-B14F-4D97-AF65-F5344CB8AC3E}">
        <p14:creationId xmlns:p14="http://schemas.microsoft.com/office/powerpoint/2010/main" val="131178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95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988741" y="2376429"/>
            <a:ext cx="4680000" cy="2984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om stroke eller TIA diagnos avskrivs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inför utskrivning från strokeenhet eller integrerad stroke- och rehabiliteringsenhet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vid beslut om palliativ vård enligt Socialstyrelsens nationella kunskapsstöd för god palliativ vård i livets slutskede </a:t>
            </a:r>
          </a:p>
          <a:p>
            <a:pPr marL="342900" marR="0" lvl="0" indent="-342900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6297423" y="2376429"/>
            <a:ext cx="4680000" cy="2984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om patienten förs över till neurokirurgisk enhet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om patienten överförs till kärlkirurgisk enhet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om patienten under neurokirurgiskt ansvar förs över till intensivvård.</a:t>
            </a:r>
          </a:p>
        </p:txBody>
      </p:sp>
      <p:sp>
        <p:nvSpPr>
          <p:cNvPr id="10" name="Rektangel 9"/>
          <p:cNvSpPr/>
          <p:nvPr/>
        </p:nvSpPr>
        <p:spPr>
          <a:xfrm>
            <a:off x="1034642" y="1231362"/>
            <a:ext cx="10372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377D7A"/>
                </a:solidFill>
              </a:rPr>
              <a:t>Vårdförloppet inleds vid misstanke om stroke och avslutas inför utskrivning av patient från strokeenhet</a:t>
            </a:r>
          </a:p>
          <a:p>
            <a:endParaRPr lang="sv-SE" dirty="0">
              <a:solidFill>
                <a:srgbClr val="377D7A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9A65D25-64E9-F414-2849-CCF91F2479B1}"/>
              </a:ext>
            </a:extLst>
          </p:cNvPr>
          <p:cNvSpPr txBox="1"/>
          <p:nvPr/>
        </p:nvSpPr>
        <p:spPr>
          <a:xfrm>
            <a:off x="988741" y="1914764"/>
            <a:ext cx="46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kumimoji="0" sz="2400" b="1" i="0" u="none" strike="noStrike" cap="none" spc="0" normalizeH="0" baseline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Utgång från vårdförloppet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D7413D7-9640-0523-8CB3-D92FC47F7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1" y="696736"/>
            <a:ext cx="10168617" cy="534626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77D7A"/>
                </a:solidFill>
              </a:rPr>
              <a:t>Vårdförlopp stroke och TIA -tidiga insatser och vård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4AD967E-F8D8-1DB4-2624-439489343306}"/>
              </a:ext>
            </a:extLst>
          </p:cNvPr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</p:spTree>
    <p:extLst>
      <p:ext uri="{BB962C8B-B14F-4D97-AF65-F5344CB8AC3E}">
        <p14:creationId xmlns:p14="http://schemas.microsoft.com/office/powerpoint/2010/main" val="15183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89012" y="887928"/>
            <a:ext cx="9962793" cy="609793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377D7A"/>
                </a:solidFill>
              </a:rPr>
              <a:t>Vårdförloppet utgår från tillförlitliga och aktuella kunskapsstöd och bästa tillgängliga kunskap</a:t>
            </a: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989012" y="1581791"/>
            <a:ext cx="8273860" cy="4110332"/>
          </a:xfrm>
          <a:solidFill>
            <a:schemeClr val="accent1">
              <a:lumMod val="20000"/>
              <a:lumOff val="80000"/>
            </a:schemeClr>
          </a:solidFill>
        </p:spPr>
        <p:txBody>
          <a:bodyPr tIns="90000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sv-SE" sz="20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Den huvudsakliga 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kunskapskällan är Socialstyrelsens Nationella riktlinjer för vård vid stroke med tillhörande kunskapsunderlag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Nationella beslutsstöd utformade av NAG stroke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Vetenskapliga publikationer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För en del rekommendationer beprövad erfarenhet (när vetenskaplig evidens saknas)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sv-SE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Bildobjek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t="21573" r="7634"/>
          <a:stretch/>
        </p:blipFill>
        <p:spPr>
          <a:xfrm>
            <a:off x="9262872" y="1581791"/>
            <a:ext cx="2424701" cy="408338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E139FF4-DA8B-0FD6-3929-D346CCE94FB7}"/>
              </a:ext>
            </a:extLst>
          </p:cNvPr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</p:spTree>
    <p:extLst>
      <p:ext uri="{BB962C8B-B14F-4D97-AF65-F5344CB8AC3E}">
        <p14:creationId xmlns:p14="http://schemas.microsoft.com/office/powerpoint/2010/main" val="405640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721273" y="128916"/>
            <a:ext cx="9144000" cy="609793"/>
          </a:xfrm>
        </p:spPr>
        <p:txBody>
          <a:bodyPr/>
          <a:lstStyle/>
          <a:p>
            <a:r>
              <a:rPr lang="sv-SE" dirty="0"/>
              <a:t>Nationell variation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802271" y="759824"/>
            <a:ext cx="9581918" cy="5797729"/>
          </a:xfrm>
          <a:solidFill>
            <a:schemeClr val="accent1">
              <a:lumMod val="20000"/>
              <a:lumOff val="80000"/>
            </a:schemeClr>
          </a:solidFill>
        </p:spPr>
        <p:txBody>
          <a:bodyPr tIns="90000"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/>
              <a:t>Exempel trombektomi (mekanisk propputdragning)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pic>
        <p:nvPicPr>
          <p:cNvPr id="3" name="Picture 2" descr="Tabellen visar andel och antal i regionerna som behandlats för ischemisk stroke">
            <a:extLst>
              <a:ext uri="{FF2B5EF4-FFF2-40B4-BE49-F238E27FC236}">
                <a16:creationId xmlns:a16="http://schemas.microsoft.com/office/drawing/2014/main" id="{2884E09A-404C-4040-A771-840981DD6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93"/>
          <a:stretch/>
        </p:blipFill>
        <p:spPr>
          <a:xfrm>
            <a:off x="1097402" y="1596048"/>
            <a:ext cx="9087456" cy="2552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EBF627-A663-4D17-9CF0-E2340585E14B}"/>
              </a:ext>
            </a:extLst>
          </p:cNvPr>
          <p:cNvSpPr txBox="1"/>
          <p:nvPr/>
        </p:nvSpPr>
        <p:spPr>
          <a:xfrm>
            <a:off x="8345585" y="4196877"/>
            <a:ext cx="20211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i="1" dirty="0"/>
              <a:t>Ur Riksstrokes årsrapport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058A0-2515-464C-A0C1-ED2D7F5FE15F}"/>
              </a:ext>
            </a:extLst>
          </p:cNvPr>
          <p:cNvSpPr txBox="1"/>
          <p:nvPr/>
        </p:nvSpPr>
        <p:spPr>
          <a:xfrm>
            <a:off x="802271" y="4541452"/>
            <a:ext cx="9382587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dirty="0"/>
              <a:t>Trombektomi är ett bra exempel för att påvisa nationell variation av en behandlingsåtgärd och vilka konsekvenser det har för patient och samhällsekonomi.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dirty="0"/>
              <a:t>Snabb akutbehandling med trombolys i kombination med trombektomi är mycket effektivt.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dirty="0"/>
              <a:t>Varannan behandlad patient blir oberoende och behöver inte stöd av samhället.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Varje behandling innebär en minskad samhällskostnaden (nettobesparing om 400 000:-) då behovet av särskilt boende minskar (årskostnad/individ 700 000:-)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CDE6D0-4F7D-4CFC-A133-6BE2657B0239}"/>
              </a:ext>
            </a:extLst>
          </p:cNvPr>
          <p:cNvSpPr txBox="1"/>
          <p:nvPr/>
        </p:nvSpPr>
        <p:spPr>
          <a:xfrm>
            <a:off x="1017368" y="1257494"/>
            <a:ext cx="4014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Andel och antal behandlade ischemiska stroke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56D4FA1-97B0-B60A-54FE-1E1EE148A918}"/>
              </a:ext>
            </a:extLst>
          </p:cNvPr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</p:spTree>
    <p:extLst>
      <p:ext uri="{BB962C8B-B14F-4D97-AF65-F5344CB8AC3E}">
        <p14:creationId xmlns:p14="http://schemas.microsoft.com/office/powerpoint/2010/main" val="185936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Nulägesbeskrivning ur ett patientperspektiv</a:t>
            </a:r>
          </a:p>
        </p:txBody>
      </p:sp>
      <p:sp>
        <p:nvSpPr>
          <p:cNvPr id="8" name="Platshållare för text 4"/>
          <p:cNvSpPr txBox="1">
            <a:spLocks/>
          </p:cNvSpPr>
          <p:nvPr/>
        </p:nvSpPr>
        <p:spPr>
          <a:xfrm>
            <a:off x="4745884" y="2685207"/>
            <a:ext cx="5407270" cy="7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2) Omhändertagande vid stroke är inte tillräckligt snabbt </a:t>
            </a:r>
          </a:p>
        </p:txBody>
      </p:sp>
      <p:sp>
        <p:nvSpPr>
          <p:cNvPr id="9" name="Platshållare för text 4"/>
          <p:cNvSpPr txBox="1">
            <a:spLocks/>
          </p:cNvSpPr>
          <p:nvPr/>
        </p:nvSpPr>
        <p:spPr>
          <a:xfrm>
            <a:off x="4745885" y="3582256"/>
            <a:ext cx="5407270" cy="7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3) Oönskad variation inom strokevården </a:t>
            </a:r>
            <a:endParaRPr lang="sv-SE" dirty="0"/>
          </a:p>
        </p:txBody>
      </p:sp>
      <p:sp>
        <p:nvSpPr>
          <p:cNvPr id="10" name="Platshållare för text 4"/>
          <p:cNvSpPr txBox="1">
            <a:spLocks/>
          </p:cNvSpPr>
          <p:nvPr/>
        </p:nvSpPr>
        <p:spPr>
          <a:xfrm>
            <a:off x="4745885" y="4479305"/>
            <a:ext cx="5407270" cy="7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4) Risk för bristande kommunikation</a:t>
            </a:r>
          </a:p>
        </p:txBody>
      </p:sp>
      <p:sp>
        <p:nvSpPr>
          <p:cNvPr id="2" name="Högerpi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9765" y="1858698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Högerpi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9765" y="2778360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Högerpi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9765" y="3683734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Högerpi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9765" y="4617684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745887" y="1788158"/>
            <a:ext cx="5407270" cy="792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1) Otillräcklig kunskap hos allmänheten om symtom vid stroke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endParaRPr lang="sv-SE" sz="1600" dirty="0"/>
          </a:p>
        </p:txBody>
      </p:sp>
      <p:sp>
        <p:nvSpPr>
          <p:cNvPr id="18" name="textruta 17"/>
          <p:cNvSpPr txBox="1"/>
          <p:nvPr/>
        </p:nvSpPr>
        <p:spPr>
          <a:xfrm>
            <a:off x="4745883" y="1318668"/>
            <a:ext cx="1956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accent4">
                    <a:lumMod val="75000"/>
                  </a:schemeClr>
                </a:solidFill>
              </a:rPr>
              <a:t>Utmaningar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  <p:pic>
        <p:nvPicPr>
          <p:cNvPr id="6" name="Bildobjekt 5" descr="Bilden visar patientens utmaningar utanför sjukhuset och på strokeenh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14" y="1449500"/>
            <a:ext cx="3232719" cy="488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6610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8C4BEE-7F0B-438E-A43A-161FF0E3A92E}"/>
              </a:ext>
            </a:extLst>
          </p:cNvPr>
          <p:cNvSpPr/>
          <p:nvPr/>
        </p:nvSpPr>
        <p:spPr>
          <a:xfrm>
            <a:off x="1066800" y="1318662"/>
            <a:ext cx="9305925" cy="4592296"/>
          </a:xfrm>
          <a:prstGeom prst="rect">
            <a:avLst/>
          </a:prstGeom>
          <a:solidFill>
            <a:srgbClr val="D1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förkorta tiden mellan ankomst till sjukhus och start av reperfusionsbehandling* 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öka andelen patienter som ges reperfusionsbehandling vid akut ischemisk stroke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förkorta tiden till akut insatt sekundärprevention vid ischemisk stroke och TIA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tidigt ge blodtryckssänkande behandling vid hjärnblödning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öka andelen patienter som kommer till Strokeenhet som första vårdnivå vid stroke och TIA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förkorta tiden till utredning och kärlkirurgisk åtgärd av eventuell karotisstenos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tidigt i förloppet erbjuda uppgiftsspecifik och målorienterad </a:t>
            </a:r>
            <a:br>
              <a:rPr lang="sv-SE" sz="2000" dirty="0">
                <a:solidFill>
                  <a:srgbClr val="000000"/>
                </a:solidFill>
              </a:rPr>
            </a:br>
            <a:r>
              <a:rPr lang="sv-SE" sz="2000" dirty="0">
                <a:solidFill>
                  <a:srgbClr val="000000"/>
                </a:solidFill>
              </a:rPr>
              <a:t>rehabilitering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minska konsekvenser av stroke eller TIA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säkerställa hög kompetensnivå vid behandling med reperfusion </a:t>
            </a:r>
            <a:br>
              <a:rPr lang="sv-SE" sz="2000" dirty="0">
                <a:solidFill>
                  <a:srgbClr val="000000"/>
                </a:solidFill>
              </a:rPr>
            </a:br>
            <a:r>
              <a:rPr lang="sv-SE" sz="2000" dirty="0">
                <a:solidFill>
                  <a:srgbClr val="000000"/>
                </a:solidFill>
              </a:rPr>
              <a:t>och vid vård på strokeenhet.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42145"/>
            <a:ext cx="9144000" cy="60979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77D7A"/>
                </a:solidFill>
              </a:rPr>
              <a:t>Vårdförloppets mål - tidiga insatser och vård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8D5B392-6F96-48F4-8CDD-77F2E434C2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007" y="3676464"/>
            <a:ext cx="2564695" cy="2564695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988742" y="6052474"/>
            <a:ext cx="7889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v-SE" sz="1600" i="1" dirty="0">
                <a:solidFill>
                  <a:srgbClr val="000000"/>
                </a:solidFill>
              </a:rPr>
              <a:t>*propplösande medicin/mekanisk propputdragning för att återställa det cerebrala blodflödet</a:t>
            </a:r>
          </a:p>
          <a:p>
            <a:endParaRPr lang="sv-SE" sz="16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A977038-ECC4-DB8D-0475-3F05322DD40B}"/>
              </a:ext>
            </a:extLst>
          </p:cNvPr>
          <p:cNvSpPr txBox="1"/>
          <p:nvPr/>
        </p:nvSpPr>
        <p:spPr>
          <a:xfrm>
            <a:off x="9331354" y="55317"/>
            <a:ext cx="2860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Stroke och TIA – tidiga insatser och vård</a:t>
            </a:r>
          </a:p>
        </p:txBody>
      </p:sp>
    </p:spTree>
    <p:extLst>
      <p:ext uri="{BB962C8B-B14F-4D97-AF65-F5344CB8AC3E}">
        <p14:creationId xmlns:p14="http://schemas.microsoft.com/office/powerpoint/2010/main" val="1119405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s3J6VVptlatHuCQ2_WW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vru5HHbonj1FJO86VPb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s3J6VVptlatHuCQ2_WW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TgJhFrNbr7.Xbsbn_9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årdförlopp presentation mall" id="{D6D87600-4664-4D8D-AFA0-A72CB7C11140}" vid="{9226E296-3A06-4CC4-8B97-86EDD3B06295}"/>
    </a:ext>
  </a:extLst>
</a:theme>
</file>

<file path=ppt/theme/theme2.xml><?xml version="1.0" encoding="utf-8"?>
<a:theme xmlns:a="http://schemas.openxmlformats.org/drawingml/2006/main" name="1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årdförlopp presentation mall" id="{D6D87600-4664-4D8D-AFA0-A72CB7C11140}" vid="{1B389F5C-5568-4364-BE4C-2A08D45B2CD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69f3ba9-f5b2-4163-b6e7-9ee9e1314a5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364020408AD45841B8CE6BA318243" ma:contentTypeVersion="9" ma:contentTypeDescription="Skapa ett nytt dokument." ma:contentTypeScope="" ma:versionID="d46613c17b6c47e7c3c378dc39de0eea">
  <xsd:schema xmlns:xsd="http://www.w3.org/2001/XMLSchema" xmlns:xs="http://www.w3.org/2001/XMLSchema" xmlns:p="http://schemas.microsoft.com/office/2006/metadata/properties" xmlns:ns3="269f3ba9-f5b2-4163-b6e7-9ee9e1314a5c" xmlns:ns4="8a1dde71-5e8f-4501-bf67-5fdb045c5dd8" targetNamespace="http://schemas.microsoft.com/office/2006/metadata/properties" ma:root="true" ma:fieldsID="0077c0c71ff37e7488dae8c467485ef0" ns3:_="" ns4:_="">
    <xsd:import namespace="269f3ba9-f5b2-4163-b6e7-9ee9e1314a5c"/>
    <xsd:import namespace="8a1dde71-5e8f-4501-bf67-5fdb045c5d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f3ba9-f5b2-4163-b6e7-9ee9e1314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dde71-5e8f-4501-bf67-5fdb045c5d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0272AD-0425-4361-AE39-3B31EBD79E9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69f3ba9-f5b2-4163-b6e7-9ee9e1314a5c"/>
    <ds:schemaRef ds:uri="8a1dde71-5e8f-4501-bf67-5fdb045c5dd8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DAE757-8D40-49E5-B201-F2DB5F832D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f3ba9-f5b2-4163-b6e7-9ee9e1314a5c"/>
    <ds:schemaRef ds:uri="8a1dde71-5e8f-4501-bf67-5fdb045c5d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9A2D5F-8DE7-426A-956C-A400DCD41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7042</TotalTime>
  <Words>3127</Words>
  <Application>Microsoft Office PowerPoint</Application>
  <PresentationFormat>Bredbild</PresentationFormat>
  <Paragraphs>465</Paragraphs>
  <Slides>21</Slides>
  <Notes>12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9" baseType="lpstr">
      <vt:lpstr>Adobe Devanagari</vt:lpstr>
      <vt:lpstr>Arial</vt:lpstr>
      <vt:lpstr>Calibri</vt:lpstr>
      <vt:lpstr>Calibri Light</vt:lpstr>
      <vt:lpstr>Times New Roman</vt:lpstr>
      <vt:lpstr>Tema_sveriges_regioner_i_samverkan</vt:lpstr>
      <vt:lpstr>1_Tema_sveriges_regioner_i_samverkan</vt:lpstr>
      <vt:lpstr>think-cell Slide</vt:lpstr>
      <vt:lpstr>PowerPoint-presentation</vt:lpstr>
      <vt:lpstr>Syftet med personcentrerade och sammanhållna vårdförlopp </vt:lpstr>
      <vt:lpstr>Regionerna i samverkan</vt:lpstr>
      <vt:lpstr>Vårdförlopp stroke och TIA -tidiga insatser och vård</vt:lpstr>
      <vt:lpstr>Vårdförlopp stroke och TIA -tidiga insatser och vård</vt:lpstr>
      <vt:lpstr>Vårdförloppet utgår från tillförlitliga och aktuella kunskapsstöd och bästa tillgängliga kunskap</vt:lpstr>
      <vt:lpstr>Nationell variation</vt:lpstr>
      <vt:lpstr>Nulägesbeskrivning ur ett patientperspektiv</vt:lpstr>
      <vt:lpstr>Vårdförloppets mål - tidiga insatser och vård</vt:lpstr>
      <vt:lpstr>Vårdförloppet innehåller flödesschema och åtgärder </vt:lpstr>
      <vt:lpstr>PowerPoint-presentation</vt:lpstr>
      <vt:lpstr>Vårdförloppet stroke och TIA  - tidiga insatser och vård lägger tonvikt på</vt:lpstr>
      <vt:lpstr>Patientkontrakt</vt:lpstr>
      <vt:lpstr>Vad kommer att följas upp?</vt:lpstr>
      <vt:lpstr>Vad blir konsekvenserna?</vt:lpstr>
      <vt:lpstr>Vårdförlopp stroke och TIA  – tidiga insatser och vård samt fortsatt vård och rehabilitering</vt:lpstr>
      <vt:lpstr>Två vårdförlopp för stroke och TIA</vt:lpstr>
      <vt:lpstr>Dialog</vt:lpstr>
      <vt:lpstr>Deltagare</vt:lpstr>
      <vt:lpstr>Personcentrerat och sammanhållet vårdförlopp för Stroke och TIA – tidiga insatser och vård</vt:lpstr>
      <vt:lpstr>Mer information och stöd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Holmström Christina</dc:creator>
  <cp:lastModifiedBy>Björk Staffan</cp:lastModifiedBy>
  <cp:revision>147</cp:revision>
  <dcterms:created xsi:type="dcterms:W3CDTF">2020-05-28T13:45:39Z</dcterms:created>
  <dcterms:modified xsi:type="dcterms:W3CDTF">2024-01-08T14:26:15Z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0x010100BE0364020408AD45841B8CE6BA318243</vt:lpwstr>
  </property>
</Properties>
</file>