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72" r:id="rId2"/>
    <p:sldId id="271" r:id="rId3"/>
    <p:sldId id="274" r:id="rId4"/>
    <p:sldId id="275" r:id="rId5"/>
    <p:sldId id="276" r:id="rId6"/>
    <p:sldId id="277" r:id="rId7"/>
    <p:sldId id="278" r:id="rId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Murphy Pia" initials="MP" lastIdx="127" clrIdx="0">
    <p:extLst>
      <p:ext uri="{19B8F6BF-5375-455C-9EA6-DF929625EA0E}">
        <p15:presenceInfo xmlns:p15="http://schemas.microsoft.com/office/powerpoint/2012/main" userId="S-1-5-21-1499430162-1245868380-186260367-546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3592" autoAdjust="0"/>
  </p:normalViewPr>
  <p:slideViewPr>
    <p:cSldViewPr snapToGrid="0">
      <p:cViewPr varScale="1">
        <p:scale>
          <a:sx n="56" d="100"/>
          <a:sy n="56" d="100"/>
        </p:scale>
        <p:origin x="1666"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86F6BE-3F50-4B26-A029-231C88F7655C}" type="datetimeFigureOut">
              <a:rPr lang="sv-SE" smtClean="0"/>
              <a:t>2019-04-09</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C9F8EF-2039-4175-B332-3E6034BBCB33}" type="slidenum">
              <a:rPr lang="sv-SE" smtClean="0"/>
              <a:t>‹#›</a:t>
            </a:fld>
            <a:endParaRPr lang="sv-SE"/>
          </a:p>
        </p:txBody>
      </p:sp>
    </p:spTree>
    <p:extLst>
      <p:ext uri="{BB962C8B-B14F-4D97-AF65-F5344CB8AC3E}">
        <p14:creationId xmlns:p14="http://schemas.microsoft.com/office/powerpoint/2010/main" val="566348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54B643D-590E-4403-8631-6EA78C47FE7C}" type="slidenum">
              <a:rPr lang="sv-SE" smtClean="0"/>
              <a:t>1</a:t>
            </a:fld>
            <a:endParaRPr lang="sv-SE"/>
          </a:p>
        </p:txBody>
      </p:sp>
    </p:spTree>
    <p:extLst>
      <p:ext uri="{BB962C8B-B14F-4D97-AF65-F5344CB8AC3E}">
        <p14:creationId xmlns:p14="http://schemas.microsoft.com/office/powerpoint/2010/main" val="2795468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A54B643D-590E-4403-8631-6EA78C47FE7C}" type="slidenum">
              <a:rPr lang="sv-SE" smtClean="0"/>
              <a:t>2</a:t>
            </a:fld>
            <a:endParaRPr lang="sv-SE"/>
          </a:p>
        </p:txBody>
      </p:sp>
    </p:spTree>
    <p:extLst>
      <p:ext uri="{BB962C8B-B14F-4D97-AF65-F5344CB8AC3E}">
        <p14:creationId xmlns:p14="http://schemas.microsoft.com/office/powerpoint/2010/main" val="822250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A54B643D-590E-4403-8631-6EA78C47FE7C}" type="slidenum">
              <a:rPr lang="sv-SE" smtClean="0"/>
              <a:t>3</a:t>
            </a:fld>
            <a:endParaRPr lang="sv-SE"/>
          </a:p>
        </p:txBody>
      </p:sp>
    </p:spTree>
    <p:extLst>
      <p:ext uri="{BB962C8B-B14F-4D97-AF65-F5344CB8AC3E}">
        <p14:creationId xmlns:p14="http://schemas.microsoft.com/office/powerpoint/2010/main" val="4246081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A54B643D-590E-4403-8631-6EA78C47FE7C}" type="slidenum">
              <a:rPr lang="sv-SE" smtClean="0"/>
              <a:t>4</a:t>
            </a:fld>
            <a:endParaRPr lang="sv-SE"/>
          </a:p>
        </p:txBody>
      </p:sp>
    </p:spTree>
    <p:extLst>
      <p:ext uri="{BB962C8B-B14F-4D97-AF65-F5344CB8AC3E}">
        <p14:creationId xmlns:p14="http://schemas.microsoft.com/office/powerpoint/2010/main" val="1482824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A54B643D-590E-4403-8631-6EA78C47FE7C}" type="slidenum">
              <a:rPr lang="sv-SE" smtClean="0"/>
              <a:t>5</a:t>
            </a:fld>
            <a:endParaRPr lang="sv-SE"/>
          </a:p>
        </p:txBody>
      </p:sp>
    </p:spTree>
    <p:extLst>
      <p:ext uri="{BB962C8B-B14F-4D97-AF65-F5344CB8AC3E}">
        <p14:creationId xmlns:p14="http://schemas.microsoft.com/office/powerpoint/2010/main" val="3844342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A54B643D-590E-4403-8631-6EA78C47FE7C}" type="slidenum">
              <a:rPr lang="sv-SE" smtClean="0"/>
              <a:t>6</a:t>
            </a:fld>
            <a:endParaRPr lang="sv-SE"/>
          </a:p>
        </p:txBody>
      </p:sp>
    </p:spTree>
    <p:extLst>
      <p:ext uri="{BB962C8B-B14F-4D97-AF65-F5344CB8AC3E}">
        <p14:creationId xmlns:p14="http://schemas.microsoft.com/office/powerpoint/2010/main" val="180289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A54B643D-590E-4403-8631-6EA78C47FE7C}" type="slidenum">
              <a:rPr lang="sv-SE" smtClean="0"/>
              <a:t>7</a:t>
            </a:fld>
            <a:endParaRPr lang="sv-SE"/>
          </a:p>
        </p:txBody>
      </p:sp>
    </p:spTree>
    <p:extLst>
      <p:ext uri="{BB962C8B-B14F-4D97-AF65-F5344CB8AC3E}">
        <p14:creationId xmlns:p14="http://schemas.microsoft.com/office/powerpoint/2010/main" val="30961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a:p>
        </p:txBody>
      </p:sp>
      <p:sp>
        <p:nvSpPr>
          <p:cNvPr id="4" name="Platshållare för datum 3"/>
          <p:cNvSpPr>
            <a:spLocks noGrp="1"/>
          </p:cNvSpPr>
          <p:nvPr>
            <p:ph type="dt" sz="half" idx="10"/>
          </p:nvPr>
        </p:nvSpPr>
        <p:spPr/>
        <p:txBody>
          <a:bodyPr/>
          <a:lstStyle/>
          <a:p>
            <a:fld id="{A354BD82-71EB-48FE-9246-4125F325E929}" type="datetimeFigureOut">
              <a:rPr lang="sv-SE" smtClean="0"/>
              <a:t>2019-04-09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749B6F3-DE03-4747-9F6D-05338E631547}" type="slidenum">
              <a:rPr lang="sv-SE" smtClean="0"/>
              <a:t>‹#›</a:t>
            </a:fld>
            <a:endParaRPr lang="sv-SE"/>
          </a:p>
        </p:txBody>
      </p:sp>
    </p:spTree>
    <p:extLst>
      <p:ext uri="{BB962C8B-B14F-4D97-AF65-F5344CB8AC3E}">
        <p14:creationId xmlns:p14="http://schemas.microsoft.com/office/powerpoint/2010/main" val="2266421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A354BD82-71EB-48FE-9246-4125F325E929}" type="datetimeFigureOut">
              <a:rPr lang="sv-SE" smtClean="0"/>
              <a:t>2019-04-09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749B6F3-DE03-4747-9F6D-05338E631547}" type="slidenum">
              <a:rPr lang="sv-SE" smtClean="0"/>
              <a:t>‹#›</a:t>
            </a:fld>
            <a:endParaRPr lang="sv-SE"/>
          </a:p>
        </p:txBody>
      </p:sp>
    </p:spTree>
    <p:extLst>
      <p:ext uri="{BB962C8B-B14F-4D97-AF65-F5344CB8AC3E}">
        <p14:creationId xmlns:p14="http://schemas.microsoft.com/office/powerpoint/2010/main" val="3436935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A354BD82-71EB-48FE-9246-4125F325E929}" type="datetimeFigureOut">
              <a:rPr lang="sv-SE" smtClean="0"/>
              <a:t>2019-04-09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749B6F3-DE03-4747-9F6D-05338E631547}" type="slidenum">
              <a:rPr lang="sv-SE" smtClean="0"/>
              <a:t>‹#›</a:t>
            </a:fld>
            <a:endParaRPr lang="sv-SE"/>
          </a:p>
        </p:txBody>
      </p:sp>
    </p:spTree>
    <p:extLst>
      <p:ext uri="{BB962C8B-B14F-4D97-AF65-F5344CB8AC3E}">
        <p14:creationId xmlns:p14="http://schemas.microsoft.com/office/powerpoint/2010/main" val="175922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A354BD82-71EB-48FE-9246-4125F325E929}" type="datetimeFigureOut">
              <a:rPr lang="sv-SE" smtClean="0"/>
              <a:t>2019-04-09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749B6F3-DE03-4747-9F6D-05338E631547}" type="slidenum">
              <a:rPr lang="sv-SE" smtClean="0"/>
              <a:t>‹#›</a:t>
            </a:fld>
            <a:endParaRPr lang="sv-SE"/>
          </a:p>
        </p:txBody>
      </p:sp>
    </p:spTree>
    <p:extLst>
      <p:ext uri="{BB962C8B-B14F-4D97-AF65-F5344CB8AC3E}">
        <p14:creationId xmlns:p14="http://schemas.microsoft.com/office/powerpoint/2010/main" val="1174500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Platshållare för datum 3"/>
          <p:cNvSpPr>
            <a:spLocks noGrp="1"/>
          </p:cNvSpPr>
          <p:nvPr>
            <p:ph type="dt" sz="half" idx="10"/>
          </p:nvPr>
        </p:nvSpPr>
        <p:spPr/>
        <p:txBody>
          <a:bodyPr/>
          <a:lstStyle/>
          <a:p>
            <a:fld id="{A354BD82-71EB-48FE-9246-4125F325E929}" type="datetimeFigureOut">
              <a:rPr lang="sv-SE" smtClean="0"/>
              <a:t>2019-04-09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749B6F3-DE03-4747-9F6D-05338E631547}" type="slidenum">
              <a:rPr lang="sv-SE" smtClean="0"/>
              <a:t>‹#›</a:t>
            </a:fld>
            <a:endParaRPr lang="sv-SE"/>
          </a:p>
        </p:txBody>
      </p:sp>
    </p:spTree>
    <p:extLst>
      <p:ext uri="{BB962C8B-B14F-4D97-AF65-F5344CB8AC3E}">
        <p14:creationId xmlns:p14="http://schemas.microsoft.com/office/powerpoint/2010/main" val="2377383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A354BD82-71EB-48FE-9246-4125F325E929}" type="datetimeFigureOut">
              <a:rPr lang="sv-SE" smtClean="0"/>
              <a:t>2019-04-09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B749B6F3-DE03-4747-9F6D-05338E631547}" type="slidenum">
              <a:rPr lang="sv-SE" smtClean="0"/>
              <a:t>‹#›</a:t>
            </a:fld>
            <a:endParaRPr lang="sv-SE"/>
          </a:p>
        </p:txBody>
      </p:sp>
    </p:spTree>
    <p:extLst>
      <p:ext uri="{BB962C8B-B14F-4D97-AF65-F5344CB8AC3E}">
        <p14:creationId xmlns:p14="http://schemas.microsoft.com/office/powerpoint/2010/main" val="3127014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A354BD82-71EB-48FE-9246-4125F325E929}" type="datetimeFigureOut">
              <a:rPr lang="sv-SE" smtClean="0"/>
              <a:t>2019-04-09</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B749B6F3-DE03-4747-9F6D-05338E631547}" type="slidenum">
              <a:rPr lang="sv-SE" smtClean="0"/>
              <a:t>‹#›</a:t>
            </a:fld>
            <a:endParaRPr lang="sv-SE"/>
          </a:p>
        </p:txBody>
      </p:sp>
    </p:spTree>
    <p:extLst>
      <p:ext uri="{BB962C8B-B14F-4D97-AF65-F5344CB8AC3E}">
        <p14:creationId xmlns:p14="http://schemas.microsoft.com/office/powerpoint/2010/main" val="916053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A354BD82-71EB-48FE-9246-4125F325E929}" type="datetimeFigureOut">
              <a:rPr lang="sv-SE" smtClean="0"/>
              <a:t>2019-04-09</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B749B6F3-DE03-4747-9F6D-05338E631547}" type="slidenum">
              <a:rPr lang="sv-SE" smtClean="0"/>
              <a:t>‹#›</a:t>
            </a:fld>
            <a:endParaRPr lang="sv-SE"/>
          </a:p>
        </p:txBody>
      </p:sp>
    </p:spTree>
    <p:extLst>
      <p:ext uri="{BB962C8B-B14F-4D97-AF65-F5344CB8AC3E}">
        <p14:creationId xmlns:p14="http://schemas.microsoft.com/office/powerpoint/2010/main" val="1923537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A354BD82-71EB-48FE-9246-4125F325E929}" type="datetimeFigureOut">
              <a:rPr lang="sv-SE" smtClean="0"/>
              <a:t>2019-04-09</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B749B6F3-DE03-4747-9F6D-05338E631547}" type="slidenum">
              <a:rPr lang="sv-SE" smtClean="0"/>
              <a:t>‹#›</a:t>
            </a:fld>
            <a:endParaRPr lang="sv-SE"/>
          </a:p>
        </p:txBody>
      </p:sp>
    </p:spTree>
    <p:extLst>
      <p:ext uri="{BB962C8B-B14F-4D97-AF65-F5344CB8AC3E}">
        <p14:creationId xmlns:p14="http://schemas.microsoft.com/office/powerpoint/2010/main" val="1615582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A354BD82-71EB-48FE-9246-4125F325E929}" type="datetimeFigureOut">
              <a:rPr lang="sv-SE" smtClean="0"/>
              <a:t>2019-04-09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B749B6F3-DE03-4747-9F6D-05338E631547}" type="slidenum">
              <a:rPr lang="sv-SE" smtClean="0"/>
              <a:t>‹#›</a:t>
            </a:fld>
            <a:endParaRPr lang="sv-SE"/>
          </a:p>
        </p:txBody>
      </p:sp>
    </p:spTree>
    <p:extLst>
      <p:ext uri="{BB962C8B-B14F-4D97-AF65-F5344CB8AC3E}">
        <p14:creationId xmlns:p14="http://schemas.microsoft.com/office/powerpoint/2010/main" val="22682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A354BD82-71EB-48FE-9246-4125F325E929}" type="datetimeFigureOut">
              <a:rPr lang="sv-SE" smtClean="0"/>
              <a:t>2019-04-09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B749B6F3-DE03-4747-9F6D-05338E631547}" type="slidenum">
              <a:rPr lang="sv-SE" smtClean="0"/>
              <a:t>‹#›</a:t>
            </a:fld>
            <a:endParaRPr lang="sv-SE"/>
          </a:p>
        </p:txBody>
      </p:sp>
    </p:spTree>
    <p:extLst>
      <p:ext uri="{BB962C8B-B14F-4D97-AF65-F5344CB8AC3E}">
        <p14:creationId xmlns:p14="http://schemas.microsoft.com/office/powerpoint/2010/main" val="3195462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54BD82-71EB-48FE-9246-4125F325E929}" type="datetimeFigureOut">
              <a:rPr lang="sv-SE" smtClean="0"/>
              <a:t>2019-04-09</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49B6F3-DE03-4747-9F6D-05338E631547}" type="slidenum">
              <a:rPr lang="sv-SE" smtClean="0"/>
              <a:t>‹#›</a:t>
            </a:fld>
            <a:endParaRPr lang="sv-SE"/>
          </a:p>
        </p:txBody>
      </p:sp>
    </p:spTree>
    <p:extLst>
      <p:ext uri="{BB962C8B-B14F-4D97-AF65-F5344CB8AC3E}">
        <p14:creationId xmlns:p14="http://schemas.microsoft.com/office/powerpoint/2010/main" val="115124838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cid:image001.png@01D04545.51795330" TargetMode="External"/><Relationship Id="rId3" Type="http://schemas.openxmlformats.org/officeDocument/2006/relationships/notesSlide" Target="../notesSlides/notesSlide1.xml"/><Relationship Id="rId7" Type="http://schemas.openxmlformats.org/officeDocument/2006/relationships/image" Target="../media/image3.gif"/><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hyperlink" Target="http://www.lr.se/" TargetMode="External"/><Relationship Id="rId5" Type="http://schemas.openxmlformats.org/officeDocument/2006/relationships/image" Target="../media/image2.png"/><Relationship Id="rId4" Type="http://schemas.openxmlformats.org/officeDocument/2006/relationships/image" Target="../media/image1.jpg"/><Relationship Id="rId9" Type="http://schemas.openxmlformats.org/officeDocument/2006/relationships/image" Target="../media/image4.jpeg"/></Relationships>
</file>

<file path=ppt/slides/_rels/slide2.xml.rels><?xml version="1.0" encoding="UTF-8" standalone="yes"?>
<Relationships xmlns="http://schemas.openxmlformats.org/package/2006/relationships"><Relationship Id="rId8" Type="http://schemas.openxmlformats.org/officeDocument/2006/relationships/image" Target="cid:image001.png@01D04545.51795330" TargetMode="External"/><Relationship Id="rId3" Type="http://schemas.openxmlformats.org/officeDocument/2006/relationships/notesSlide" Target="../notesSlides/notesSlide2.xml"/><Relationship Id="rId7" Type="http://schemas.openxmlformats.org/officeDocument/2006/relationships/image" Target="../media/image3.gif"/><Relationship Id="rId2" Type="http://schemas.openxmlformats.org/officeDocument/2006/relationships/slideLayout" Target="../slideLayouts/slideLayout2.xml"/><Relationship Id="rId1" Type="http://schemas.openxmlformats.org/officeDocument/2006/relationships/themeOverride" Target="../theme/themeOverride2.xml"/><Relationship Id="rId6" Type="http://schemas.openxmlformats.org/officeDocument/2006/relationships/hyperlink" Target="http://www.lr.se/" TargetMode="External"/><Relationship Id="rId5" Type="http://schemas.openxmlformats.org/officeDocument/2006/relationships/image" Target="../media/image5.png"/><Relationship Id="rId4" Type="http://schemas.openxmlformats.org/officeDocument/2006/relationships/image" Target="../media/image1.jpg"/><Relationship Id="rId9" Type="http://schemas.openxmlformats.org/officeDocument/2006/relationships/image" Target="../media/image4.jpeg"/></Relationships>
</file>

<file path=ppt/slides/_rels/slide3.xml.rels><?xml version="1.0" encoding="UTF-8" standalone="yes"?>
<Relationships xmlns="http://schemas.openxmlformats.org/package/2006/relationships"><Relationship Id="rId8" Type="http://schemas.openxmlformats.org/officeDocument/2006/relationships/image" Target="cid:image001.png@01D04545.51795330" TargetMode="External"/><Relationship Id="rId3" Type="http://schemas.openxmlformats.org/officeDocument/2006/relationships/hyperlink" Target="https://osakollen.suntarbetsliv.se/arbetsbelastning/krav-och-resurser/" TargetMode="External"/><Relationship Id="rId7"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ww.lr.se/" TargetMode="External"/><Relationship Id="rId5" Type="http://schemas.openxmlformats.org/officeDocument/2006/relationships/image" Target="../media/image5.png"/><Relationship Id="rId4" Type="http://schemas.openxmlformats.org/officeDocument/2006/relationships/image" Target="../media/image1.jpg"/><Relationship Id="rId9" Type="http://schemas.openxmlformats.org/officeDocument/2006/relationships/image" Target="../media/image4.jpeg"/></Relationships>
</file>

<file path=ppt/slides/_rels/slide4.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1.jpg"/><Relationship Id="rId7" Type="http://schemas.openxmlformats.org/officeDocument/2006/relationships/image" Target="cid:image001.png@01D04545.5179533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3.gif"/><Relationship Id="rId5" Type="http://schemas.openxmlformats.org/officeDocument/2006/relationships/hyperlink" Target="http://www.lr.se/" TargetMode="Externa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1.jpg"/><Relationship Id="rId7" Type="http://schemas.openxmlformats.org/officeDocument/2006/relationships/image" Target="cid:image001.png@01D04545.5179533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3.gif"/><Relationship Id="rId5" Type="http://schemas.openxmlformats.org/officeDocument/2006/relationships/hyperlink" Target="http://www.lr.se/" TargetMode="Externa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1.jpg"/><Relationship Id="rId7" Type="http://schemas.openxmlformats.org/officeDocument/2006/relationships/image" Target="cid:image001.png@01D04545.5179533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3.gif"/><Relationship Id="rId5" Type="http://schemas.openxmlformats.org/officeDocument/2006/relationships/hyperlink" Target="http://www.lr.se/" TargetMode="Externa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1.jpg"/><Relationship Id="rId7" Type="http://schemas.openxmlformats.org/officeDocument/2006/relationships/image" Target="cid:image001.png@01D04545.51795330"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3.gif"/><Relationship Id="rId5" Type="http://schemas.openxmlformats.org/officeDocument/2006/relationships/hyperlink" Target="http://www.lr.se/" TargetMode="Externa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CC17D"/>
        </a:solidFill>
        <a:effectLst/>
      </p:bgPr>
    </p:bg>
    <p:spTree>
      <p:nvGrpSpPr>
        <p:cNvPr id="1" name=""/>
        <p:cNvGrpSpPr/>
        <p:nvPr/>
      </p:nvGrpSpPr>
      <p:grpSpPr>
        <a:xfrm>
          <a:off x="0" y="0"/>
          <a:ext cx="0" cy="0"/>
          <a:chOff x="0" y="0"/>
          <a:chExt cx="0" cy="0"/>
        </a:xfrm>
      </p:grpSpPr>
      <p:sp>
        <p:nvSpPr>
          <p:cNvPr id="5" name="Rektangel 4"/>
          <p:cNvSpPr/>
          <p:nvPr/>
        </p:nvSpPr>
        <p:spPr>
          <a:xfrm>
            <a:off x="1916724" y="5209864"/>
            <a:ext cx="8328660" cy="14209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ctrTitle"/>
          </p:nvPr>
        </p:nvSpPr>
        <p:spPr>
          <a:xfrm>
            <a:off x="1509054" y="1869548"/>
            <a:ext cx="9144000" cy="1778344"/>
          </a:xfrm>
        </p:spPr>
        <p:txBody>
          <a:bodyPr>
            <a:normAutofit fontScale="90000"/>
          </a:bodyPr>
          <a:lstStyle/>
          <a:p>
            <a:r>
              <a:rPr lang="sv-SE" sz="6600" dirty="0" smtClean="0"/>
              <a:t/>
            </a:r>
            <a:br>
              <a:rPr lang="sv-SE" sz="6600" dirty="0" smtClean="0"/>
            </a:br>
            <a:r>
              <a:rPr lang="sv-SE" sz="5300" dirty="0"/>
              <a:t/>
            </a:r>
            <a:br>
              <a:rPr lang="sv-SE" sz="5300" dirty="0"/>
            </a:br>
            <a:r>
              <a:rPr lang="sv-SE" sz="5300" dirty="0" smtClean="0"/>
              <a:t/>
            </a:r>
            <a:br>
              <a:rPr lang="sv-SE" sz="5300" dirty="0" smtClean="0"/>
            </a:br>
            <a:r>
              <a:rPr lang="sv-SE" sz="7200" dirty="0"/>
              <a:t/>
            </a:r>
            <a:br>
              <a:rPr lang="sv-SE" sz="7200" dirty="0"/>
            </a:br>
            <a:r>
              <a:rPr lang="sv-SE" sz="1050" dirty="0" smtClean="0"/>
              <a:t/>
            </a:r>
            <a:br>
              <a:rPr lang="sv-SE" sz="1050" dirty="0" smtClean="0"/>
            </a:br>
            <a:r>
              <a:rPr lang="sv-SE" sz="2800" dirty="0" smtClean="0"/>
              <a:t/>
            </a:r>
            <a:br>
              <a:rPr lang="sv-SE" sz="2800" dirty="0" smtClean="0"/>
            </a:br>
            <a:r>
              <a:rPr lang="sv-SE" sz="3600" dirty="0"/>
              <a:t>Dialogmaterial om</a:t>
            </a:r>
            <a:r>
              <a:rPr lang="sv-SE" sz="4000" b="1" dirty="0"/>
              <a:t/>
            </a:r>
            <a:br>
              <a:rPr lang="sv-SE" sz="4000" b="1" dirty="0"/>
            </a:br>
            <a:r>
              <a:rPr lang="sv-SE" sz="4000" b="1" dirty="0"/>
              <a:t/>
            </a:r>
            <a:br>
              <a:rPr lang="sv-SE" sz="4000" b="1" dirty="0"/>
            </a:br>
            <a:r>
              <a:rPr lang="sv-SE" sz="4900" b="1" dirty="0"/>
              <a:t>Arbetstider och arbetsbelastning</a:t>
            </a:r>
            <a:endParaRPr lang="sv-SE" sz="4900" dirty="0"/>
          </a:p>
        </p:txBody>
      </p:sp>
      <p:pic>
        <p:nvPicPr>
          <p:cNvPr id="4" name="Bildobjekt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85984" y="5386713"/>
            <a:ext cx="1821067" cy="1137207"/>
          </a:xfrm>
          <a:prstGeom prst="rect">
            <a:avLst/>
          </a:prstGeom>
        </p:spPr>
      </p:pic>
      <p:pic>
        <p:nvPicPr>
          <p:cNvPr id="6" name="Bildobjekt 5"/>
          <p:cNvPicPr>
            <a:picLocks noChangeAspect="1"/>
          </p:cNvPicPr>
          <p:nvPr/>
        </p:nvPicPr>
        <p:blipFill rotWithShape="1">
          <a:blip r:embed="rId5" cstate="print">
            <a:extLst>
              <a:ext uri="{28A0092B-C50C-407E-A947-70E740481C1C}">
                <a14:useLocalDpi xmlns:a14="http://schemas.microsoft.com/office/drawing/2010/main" val="0"/>
              </a:ext>
            </a:extLst>
          </a:blip>
          <a:srcRect l="5103" t="10335" r="6677" b="10051"/>
          <a:stretch/>
        </p:blipFill>
        <p:spPr>
          <a:xfrm>
            <a:off x="2364691" y="5623561"/>
            <a:ext cx="1391920" cy="690880"/>
          </a:xfrm>
          <a:prstGeom prst="rect">
            <a:avLst/>
          </a:prstGeom>
        </p:spPr>
      </p:pic>
      <p:pic>
        <p:nvPicPr>
          <p:cNvPr id="8" name="Bildobjekt 7" descr="cid:image003.png@01CF3F6D.AB49F650">
            <a:hlinkClick r:id="rId6"/>
          </p:cNvPr>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6590331" y="5592988"/>
            <a:ext cx="967740" cy="654685"/>
          </a:xfrm>
          <a:prstGeom prst="rect">
            <a:avLst/>
          </a:prstGeom>
          <a:noFill/>
          <a:ln>
            <a:noFill/>
          </a:ln>
        </p:spPr>
      </p:pic>
      <p:pic>
        <p:nvPicPr>
          <p:cNvPr id="9" name="Bild 1" descr="Sobona logo_svart_gron_CMYK"/>
          <p:cNvPicPr/>
          <p:nvPr/>
        </p:nvPicPr>
        <p:blipFill>
          <a:blip r:embed="rId9">
            <a:extLst>
              <a:ext uri="{28A0092B-C50C-407E-A947-70E740481C1C}">
                <a14:useLocalDpi xmlns:a14="http://schemas.microsoft.com/office/drawing/2010/main" val="0"/>
              </a:ext>
            </a:extLst>
          </a:blip>
          <a:srcRect/>
          <a:stretch>
            <a:fillRect/>
          </a:stretch>
        </p:blipFill>
        <p:spPr bwMode="auto">
          <a:xfrm>
            <a:off x="8276311" y="5704840"/>
            <a:ext cx="1204595" cy="542833"/>
          </a:xfrm>
          <a:prstGeom prst="rect">
            <a:avLst/>
          </a:prstGeom>
          <a:noFill/>
          <a:ln>
            <a:noFill/>
          </a:ln>
          <a:extLst/>
        </p:spPr>
      </p:pic>
    </p:spTree>
    <p:extLst>
      <p:ext uri="{BB962C8B-B14F-4D97-AF65-F5344CB8AC3E}">
        <p14:creationId xmlns:p14="http://schemas.microsoft.com/office/powerpoint/2010/main" val="5854490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Dialogmaterial</a:t>
            </a:r>
            <a:endParaRPr lang="sv-SE" dirty="0"/>
          </a:p>
        </p:txBody>
      </p:sp>
      <p:sp>
        <p:nvSpPr>
          <p:cNvPr id="3" name="Platshållare för innehåll 2"/>
          <p:cNvSpPr>
            <a:spLocks noGrp="1"/>
          </p:cNvSpPr>
          <p:nvPr>
            <p:ph idx="1"/>
          </p:nvPr>
        </p:nvSpPr>
        <p:spPr/>
        <p:txBody>
          <a:bodyPr>
            <a:normAutofit/>
          </a:bodyPr>
          <a:lstStyle/>
          <a:p>
            <a:r>
              <a:rPr lang="sv-SE" dirty="0"/>
              <a:t>Detta material är framtaget med syfte att stödja och utveckla dialogen om arbetstider och arbetsbelastning inom arbetsgruppen, på APT eller i samverkansgruppen</a:t>
            </a:r>
            <a:r>
              <a:rPr lang="sv-SE" dirty="0" smtClean="0"/>
              <a:t>.</a:t>
            </a:r>
          </a:p>
          <a:p>
            <a:pPr marL="0" indent="0">
              <a:buNone/>
            </a:pPr>
            <a:endParaRPr lang="sv-SE" dirty="0"/>
          </a:p>
          <a:p>
            <a:r>
              <a:rPr lang="sv-SE" dirty="0"/>
              <a:t>Dialogunderlaget ska skapa förutsättningar för </a:t>
            </a:r>
            <a:r>
              <a:rPr lang="sv-SE" dirty="0" smtClean="0"/>
              <a:t>samtal om </a:t>
            </a:r>
            <a:r>
              <a:rPr lang="sv-SE" dirty="0"/>
              <a:t>det gemensamma och individuella uppdraget samt fördelning av arbetsuppgifter inom ramen för hela arbetstiden. </a:t>
            </a:r>
          </a:p>
          <a:p>
            <a:pPr>
              <a:buFontTx/>
              <a:buChar char="-"/>
            </a:pPr>
            <a:endParaRPr lang="sv-SE" dirty="0" smtClean="0"/>
          </a:p>
          <a:p>
            <a:pPr marL="0" indent="0">
              <a:buNone/>
            </a:pPr>
            <a:endParaRPr lang="sv-SE" dirty="0" smtClean="0"/>
          </a:p>
          <a:p>
            <a:endParaRPr lang="sv-SE" dirty="0" smtClean="0"/>
          </a:p>
          <a:p>
            <a:pPr marL="0" indent="0">
              <a:buNone/>
            </a:pPr>
            <a:endParaRPr lang="sv-SE" dirty="0" smtClean="0"/>
          </a:p>
        </p:txBody>
      </p:sp>
      <p:pic>
        <p:nvPicPr>
          <p:cNvPr id="4" name="Bildobjekt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68584" y="5987317"/>
            <a:ext cx="1309371" cy="817667"/>
          </a:xfrm>
          <a:prstGeom prst="rect">
            <a:avLst/>
          </a:prstGeom>
        </p:spPr>
      </p:pic>
      <p:pic>
        <p:nvPicPr>
          <p:cNvPr id="5" name="Bildobjekt 4"/>
          <p:cNvPicPr>
            <a:picLocks noChangeAspect="1"/>
          </p:cNvPicPr>
          <p:nvPr/>
        </p:nvPicPr>
        <p:blipFill rotWithShape="1">
          <a:blip r:embed="rId5" cstate="print">
            <a:extLst>
              <a:ext uri="{28A0092B-C50C-407E-A947-70E740481C1C}">
                <a14:useLocalDpi xmlns:a14="http://schemas.microsoft.com/office/drawing/2010/main" val="0"/>
              </a:ext>
            </a:extLst>
          </a:blip>
          <a:srcRect l="5103" t="10335" r="6677" b="10051"/>
          <a:stretch/>
        </p:blipFill>
        <p:spPr>
          <a:xfrm>
            <a:off x="3667775" y="6210550"/>
            <a:ext cx="1000809" cy="496752"/>
          </a:xfrm>
          <a:prstGeom prst="rect">
            <a:avLst/>
          </a:prstGeom>
        </p:spPr>
      </p:pic>
      <p:pic>
        <p:nvPicPr>
          <p:cNvPr id="6" name="Bildobjekt 5" descr="cid:image003.png@01CF3F6D.AB49F650">
            <a:hlinkClick r:id="rId6"/>
          </p:cNvPr>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5977955" y="6175316"/>
            <a:ext cx="695818" cy="447690"/>
          </a:xfrm>
          <a:prstGeom prst="rect">
            <a:avLst/>
          </a:prstGeom>
          <a:noFill/>
          <a:ln>
            <a:noFill/>
          </a:ln>
        </p:spPr>
      </p:pic>
      <p:pic>
        <p:nvPicPr>
          <p:cNvPr id="7" name="Bild 1" descr="Sobona logo_svart_gron_CMYK"/>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889806" y="6312090"/>
            <a:ext cx="684701" cy="310916"/>
          </a:xfrm>
          <a:prstGeom prst="rect">
            <a:avLst/>
          </a:prstGeom>
          <a:noFill/>
          <a:ln>
            <a:noFill/>
          </a:ln>
          <a:extLst/>
        </p:spPr>
      </p:pic>
    </p:spTree>
    <p:extLst>
      <p:ext uri="{BB962C8B-B14F-4D97-AF65-F5344CB8AC3E}">
        <p14:creationId xmlns:p14="http://schemas.microsoft.com/office/powerpoint/2010/main" val="243899362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Förberedelser inför gruppdialog</a:t>
            </a:r>
          </a:p>
        </p:txBody>
      </p:sp>
      <p:sp>
        <p:nvSpPr>
          <p:cNvPr id="3" name="Platshållare för innehåll 2"/>
          <p:cNvSpPr>
            <a:spLocks noGrp="1"/>
          </p:cNvSpPr>
          <p:nvPr>
            <p:ph idx="1"/>
          </p:nvPr>
        </p:nvSpPr>
        <p:spPr/>
        <p:txBody>
          <a:bodyPr>
            <a:normAutofit/>
          </a:bodyPr>
          <a:lstStyle/>
          <a:p>
            <a:r>
              <a:rPr lang="sv-SE" dirty="0"/>
              <a:t>Inför gruppdiskussionen är det bra om alla deltagare har läst igenom den inledande informationstexten om arbetstider och/eller arbetsbelastning som finns med i detta material.</a:t>
            </a:r>
          </a:p>
          <a:p>
            <a:endParaRPr lang="sv-SE" dirty="0"/>
          </a:p>
          <a:p>
            <a:r>
              <a:rPr lang="sv-SE" dirty="0"/>
              <a:t>En rekommendation är även att gemensamt se på nedanstående film om arbetsbelastning</a:t>
            </a:r>
            <a:r>
              <a:rPr lang="sv-SE" dirty="0" smtClean="0"/>
              <a:t>:</a:t>
            </a:r>
            <a:endParaRPr lang="sv-SE" dirty="0"/>
          </a:p>
          <a:p>
            <a:pPr marL="0" indent="0">
              <a:buNone/>
            </a:pPr>
            <a:r>
              <a:rPr lang="sv-SE" b="1" dirty="0"/>
              <a:t>Film om krav och resurser (2,5 minut)</a:t>
            </a:r>
            <a:endParaRPr lang="sv-SE" dirty="0"/>
          </a:p>
          <a:p>
            <a:pPr marL="0" indent="0">
              <a:buNone/>
            </a:pPr>
            <a:r>
              <a:rPr lang="sv-SE" u="sng" dirty="0">
                <a:hlinkClick r:id="rId3"/>
              </a:rPr>
              <a:t>https://osakollen.suntarbetsliv.se/arbetsbelastning/krav-och-resurser/</a:t>
            </a:r>
            <a:r>
              <a:rPr lang="sv-SE" dirty="0"/>
              <a:t> </a:t>
            </a:r>
            <a:endParaRPr lang="sv-SE" dirty="0" smtClean="0"/>
          </a:p>
          <a:p>
            <a:pPr marL="0" indent="0">
              <a:buNone/>
            </a:pPr>
            <a:endParaRPr lang="sv-SE" dirty="0" smtClean="0"/>
          </a:p>
          <a:p>
            <a:endParaRPr lang="sv-SE" dirty="0" smtClean="0"/>
          </a:p>
          <a:p>
            <a:pPr marL="0" indent="0">
              <a:buNone/>
            </a:pPr>
            <a:endParaRPr lang="sv-SE" dirty="0" smtClean="0"/>
          </a:p>
        </p:txBody>
      </p:sp>
      <p:pic>
        <p:nvPicPr>
          <p:cNvPr id="4" name="Bildobjekt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68584" y="5987317"/>
            <a:ext cx="1309371" cy="817667"/>
          </a:xfrm>
          <a:prstGeom prst="rect">
            <a:avLst/>
          </a:prstGeom>
        </p:spPr>
      </p:pic>
      <p:pic>
        <p:nvPicPr>
          <p:cNvPr id="5" name="Bildobjekt 4"/>
          <p:cNvPicPr>
            <a:picLocks noChangeAspect="1"/>
          </p:cNvPicPr>
          <p:nvPr/>
        </p:nvPicPr>
        <p:blipFill rotWithShape="1">
          <a:blip r:embed="rId5" cstate="print">
            <a:extLst>
              <a:ext uri="{28A0092B-C50C-407E-A947-70E740481C1C}">
                <a14:useLocalDpi xmlns:a14="http://schemas.microsoft.com/office/drawing/2010/main" val="0"/>
              </a:ext>
            </a:extLst>
          </a:blip>
          <a:srcRect l="5103" t="10335" r="6677" b="10051"/>
          <a:stretch/>
        </p:blipFill>
        <p:spPr>
          <a:xfrm>
            <a:off x="3667775" y="6210550"/>
            <a:ext cx="1000809" cy="496752"/>
          </a:xfrm>
          <a:prstGeom prst="rect">
            <a:avLst/>
          </a:prstGeom>
        </p:spPr>
      </p:pic>
      <p:pic>
        <p:nvPicPr>
          <p:cNvPr id="6" name="Bildobjekt 5" descr="cid:image003.png@01CF3F6D.AB49F650">
            <a:hlinkClick r:id="rId6"/>
          </p:cNvPr>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5977955" y="6175316"/>
            <a:ext cx="695818" cy="447690"/>
          </a:xfrm>
          <a:prstGeom prst="rect">
            <a:avLst/>
          </a:prstGeom>
          <a:noFill/>
          <a:ln>
            <a:noFill/>
          </a:ln>
        </p:spPr>
      </p:pic>
      <p:pic>
        <p:nvPicPr>
          <p:cNvPr id="7" name="Bild 1" descr="Sobona logo_svart_gron_CMYK"/>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889806" y="6312090"/>
            <a:ext cx="684701" cy="310916"/>
          </a:xfrm>
          <a:prstGeom prst="rect">
            <a:avLst/>
          </a:prstGeom>
          <a:noFill/>
          <a:ln>
            <a:noFill/>
          </a:ln>
          <a:extLst/>
        </p:spPr>
      </p:pic>
    </p:spTree>
    <p:extLst>
      <p:ext uri="{BB962C8B-B14F-4D97-AF65-F5344CB8AC3E}">
        <p14:creationId xmlns:p14="http://schemas.microsoft.com/office/powerpoint/2010/main" val="15457273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Genomförande</a:t>
            </a:r>
            <a:endParaRPr lang="sv-SE" dirty="0"/>
          </a:p>
        </p:txBody>
      </p:sp>
      <p:sp>
        <p:nvSpPr>
          <p:cNvPr id="3" name="Platshållare för innehåll 2"/>
          <p:cNvSpPr>
            <a:spLocks noGrp="1"/>
          </p:cNvSpPr>
          <p:nvPr>
            <p:ph idx="1"/>
          </p:nvPr>
        </p:nvSpPr>
        <p:spPr/>
        <p:txBody>
          <a:bodyPr>
            <a:normAutofit/>
          </a:bodyPr>
          <a:lstStyle/>
          <a:p>
            <a:r>
              <a:rPr lang="sv-SE" dirty="0" smtClean="0"/>
              <a:t>Varje </a:t>
            </a:r>
            <a:r>
              <a:rPr lang="sv-SE" dirty="0"/>
              <a:t>frågeområde har en kort inledning följt av en eller några diskussionsfrågor. </a:t>
            </a:r>
          </a:p>
          <a:p>
            <a:r>
              <a:rPr lang="sv-SE" dirty="0"/>
              <a:t> Välj samtliga frågor eller några utvalda frågeställningar kopplade till verksamheten. </a:t>
            </a:r>
          </a:p>
          <a:p>
            <a:r>
              <a:rPr lang="sv-SE" dirty="0"/>
              <a:t>Det går att dela upp frågorna och ta dom vid olika tillfällen.</a:t>
            </a:r>
          </a:p>
          <a:p>
            <a:r>
              <a:rPr lang="sv-SE" dirty="0"/>
              <a:t>Diskussionerna kan sammanfattas med områden att arbeta vidare med på frågebladet. </a:t>
            </a:r>
          </a:p>
          <a:p>
            <a:pPr>
              <a:buFontTx/>
              <a:buChar char="-"/>
            </a:pPr>
            <a:endParaRPr lang="sv-SE" dirty="0" smtClean="0"/>
          </a:p>
          <a:p>
            <a:pPr marL="0" indent="0">
              <a:buNone/>
            </a:pPr>
            <a:endParaRPr lang="sv-SE" dirty="0" smtClean="0"/>
          </a:p>
          <a:p>
            <a:endParaRPr lang="sv-SE" dirty="0" smtClean="0"/>
          </a:p>
          <a:p>
            <a:pPr marL="0" indent="0">
              <a:buNone/>
            </a:pPr>
            <a:endParaRPr lang="sv-SE" dirty="0" smtClean="0"/>
          </a:p>
        </p:txBody>
      </p:sp>
      <p:pic>
        <p:nvPicPr>
          <p:cNvPr id="4" name="Bildobjek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68584" y="5987317"/>
            <a:ext cx="1309371" cy="817667"/>
          </a:xfrm>
          <a:prstGeom prst="rect">
            <a:avLst/>
          </a:prstGeom>
        </p:spPr>
      </p:pic>
      <p:pic>
        <p:nvPicPr>
          <p:cNvPr id="5" name="Bildobjekt 4"/>
          <p:cNvPicPr>
            <a:picLocks noChangeAspect="1"/>
          </p:cNvPicPr>
          <p:nvPr/>
        </p:nvPicPr>
        <p:blipFill rotWithShape="1">
          <a:blip r:embed="rId4" cstate="print">
            <a:extLst>
              <a:ext uri="{28A0092B-C50C-407E-A947-70E740481C1C}">
                <a14:useLocalDpi xmlns:a14="http://schemas.microsoft.com/office/drawing/2010/main" val="0"/>
              </a:ext>
            </a:extLst>
          </a:blip>
          <a:srcRect l="5103" t="10335" r="6677" b="10051"/>
          <a:stretch/>
        </p:blipFill>
        <p:spPr>
          <a:xfrm>
            <a:off x="3667775" y="6210550"/>
            <a:ext cx="1000809" cy="496752"/>
          </a:xfrm>
          <a:prstGeom prst="rect">
            <a:avLst/>
          </a:prstGeom>
        </p:spPr>
      </p:pic>
      <p:pic>
        <p:nvPicPr>
          <p:cNvPr id="6" name="Bildobjekt 5" descr="cid:image003.png@01CF3F6D.AB49F650">
            <a:hlinkClick r:id="rId5"/>
          </p:cNvPr>
          <p:cNvPicPr/>
          <p:nvPr/>
        </p:nvPicPr>
        <p:blipFill>
          <a:blip r:embed="rId6" r:link="rId7">
            <a:extLst>
              <a:ext uri="{28A0092B-C50C-407E-A947-70E740481C1C}">
                <a14:useLocalDpi xmlns:a14="http://schemas.microsoft.com/office/drawing/2010/main" val="0"/>
              </a:ext>
            </a:extLst>
          </a:blip>
          <a:srcRect/>
          <a:stretch>
            <a:fillRect/>
          </a:stretch>
        </p:blipFill>
        <p:spPr bwMode="auto">
          <a:xfrm>
            <a:off x="5977955" y="6175316"/>
            <a:ext cx="695818" cy="447690"/>
          </a:xfrm>
          <a:prstGeom prst="rect">
            <a:avLst/>
          </a:prstGeom>
          <a:noFill/>
          <a:ln>
            <a:noFill/>
          </a:ln>
        </p:spPr>
      </p:pic>
      <p:pic>
        <p:nvPicPr>
          <p:cNvPr id="7" name="Bild 1" descr="Sobona logo_svart_gron_CMYK"/>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889806" y="6312090"/>
            <a:ext cx="684701" cy="310916"/>
          </a:xfrm>
          <a:prstGeom prst="rect">
            <a:avLst/>
          </a:prstGeom>
          <a:noFill/>
          <a:ln>
            <a:noFill/>
          </a:ln>
          <a:extLst/>
        </p:spPr>
      </p:pic>
    </p:spTree>
    <p:extLst>
      <p:ext uri="{BB962C8B-B14F-4D97-AF65-F5344CB8AC3E}">
        <p14:creationId xmlns:p14="http://schemas.microsoft.com/office/powerpoint/2010/main" val="1693880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Gruppdialog</a:t>
            </a:r>
            <a:endParaRPr lang="sv-SE" dirty="0"/>
          </a:p>
        </p:txBody>
      </p:sp>
      <p:sp>
        <p:nvSpPr>
          <p:cNvPr id="3" name="Platshållare för innehåll 2"/>
          <p:cNvSpPr>
            <a:spLocks noGrp="1"/>
          </p:cNvSpPr>
          <p:nvPr>
            <p:ph idx="1"/>
          </p:nvPr>
        </p:nvSpPr>
        <p:spPr/>
        <p:txBody>
          <a:bodyPr>
            <a:normAutofit/>
          </a:bodyPr>
          <a:lstStyle/>
          <a:p>
            <a:r>
              <a:rPr lang="sv-SE" dirty="0"/>
              <a:t>Genomför dialog i grupper om </a:t>
            </a:r>
            <a:r>
              <a:rPr lang="sv-SE" dirty="0" smtClean="0"/>
              <a:t>ca. </a:t>
            </a:r>
            <a:r>
              <a:rPr lang="sv-SE" dirty="0"/>
              <a:t>5-6 personer utifrån diskussionsfrågorna på bladet. Frågeställningar eller områden att arbeta vidare med sammanfattas på respektive grupps frågeblad. Prioritera vilka områden som är mest relevanta och angelägna att arbeta vidare med</a:t>
            </a:r>
            <a:r>
              <a:rPr lang="sv-SE" dirty="0" smtClean="0"/>
              <a:t>.</a:t>
            </a:r>
          </a:p>
          <a:p>
            <a:pPr marL="0" indent="0">
              <a:buNone/>
            </a:pPr>
            <a:endParaRPr lang="sv-SE" dirty="0"/>
          </a:p>
          <a:p>
            <a:pPr marL="0" indent="0">
              <a:buNone/>
            </a:pPr>
            <a:r>
              <a:rPr lang="sv-SE" sz="2000" dirty="0"/>
              <a:t>Tidsåtgång för samtliga frågor </a:t>
            </a:r>
            <a:r>
              <a:rPr lang="sv-SE" sz="2000" dirty="0" smtClean="0"/>
              <a:t>ca. 45  </a:t>
            </a:r>
            <a:r>
              <a:rPr lang="sv-SE" sz="2000" dirty="0"/>
              <a:t>- 60 minuter. </a:t>
            </a:r>
          </a:p>
          <a:p>
            <a:pPr>
              <a:buFontTx/>
              <a:buChar char="-"/>
            </a:pPr>
            <a:endParaRPr lang="sv-SE" dirty="0" smtClean="0"/>
          </a:p>
          <a:p>
            <a:pPr marL="0" indent="0">
              <a:buNone/>
            </a:pPr>
            <a:endParaRPr lang="sv-SE" dirty="0" smtClean="0"/>
          </a:p>
          <a:p>
            <a:endParaRPr lang="sv-SE" dirty="0" smtClean="0"/>
          </a:p>
          <a:p>
            <a:pPr marL="0" indent="0">
              <a:buNone/>
            </a:pPr>
            <a:endParaRPr lang="sv-SE" dirty="0" smtClean="0"/>
          </a:p>
        </p:txBody>
      </p:sp>
      <p:pic>
        <p:nvPicPr>
          <p:cNvPr id="4" name="Bildobjek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68584" y="5987317"/>
            <a:ext cx="1309371" cy="817667"/>
          </a:xfrm>
          <a:prstGeom prst="rect">
            <a:avLst/>
          </a:prstGeom>
        </p:spPr>
      </p:pic>
      <p:pic>
        <p:nvPicPr>
          <p:cNvPr id="5" name="Bildobjekt 4"/>
          <p:cNvPicPr>
            <a:picLocks noChangeAspect="1"/>
          </p:cNvPicPr>
          <p:nvPr/>
        </p:nvPicPr>
        <p:blipFill rotWithShape="1">
          <a:blip r:embed="rId4" cstate="print">
            <a:extLst>
              <a:ext uri="{28A0092B-C50C-407E-A947-70E740481C1C}">
                <a14:useLocalDpi xmlns:a14="http://schemas.microsoft.com/office/drawing/2010/main" val="0"/>
              </a:ext>
            </a:extLst>
          </a:blip>
          <a:srcRect l="5103" t="10335" r="6677" b="10051"/>
          <a:stretch/>
        </p:blipFill>
        <p:spPr>
          <a:xfrm>
            <a:off x="3667775" y="6210550"/>
            <a:ext cx="1000809" cy="496752"/>
          </a:xfrm>
          <a:prstGeom prst="rect">
            <a:avLst/>
          </a:prstGeom>
        </p:spPr>
      </p:pic>
      <p:pic>
        <p:nvPicPr>
          <p:cNvPr id="6" name="Bildobjekt 5" descr="cid:image003.png@01CF3F6D.AB49F650">
            <a:hlinkClick r:id="rId5"/>
          </p:cNvPr>
          <p:cNvPicPr/>
          <p:nvPr/>
        </p:nvPicPr>
        <p:blipFill>
          <a:blip r:embed="rId6" r:link="rId7">
            <a:extLst>
              <a:ext uri="{28A0092B-C50C-407E-A947-70E740481C1C}">
                <a14:useLocalDpi xmlns:a14="http://schemas.microsoft.com/office/drawing/2010/main" val="0"/>
              </a:ext>
            </a:extLst>
          </a:blip>
          <a:srcRect/>
          <a:stretch>
            <a:fillRect/>
          </a:stretch>
        </p:blipFill>
        <p:spPr bwMode="auto">
          <a:xfrm>
            <a:off x="5977955" y="6175316"/>
            <a:ext cx="695818" cy="447690"/>
          </a:xfrm>
          <a:prstGeom prst="rect">
            <a:avLst/>
          </a:prstGeom>
          <a:noFill/>
          <a:ln>
            <a:noFill/>
          </a:ln>
        </p:spPr>
      </p:pic>
      <p:pic>
        <p:nvPicPr>
          <p:cNvPr id="7" name="Bild 1" descr="Sobona logo_svart_gron_CMYK"/>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889806" y="6312090"/>
            <a:ext cx="684701" cy="310916"/>
          </a:xfrm>
          <a:prstGeom prst="rect">
            <a:avLst/>
          </a:prstGeom>
          <a:noFill/>
          <a:ln>
            <a:noFill/>
          </a:ln>
          <a:extLst/>
        </p:spPr>
      </p:pic>
    </p:spTree>
    <p:extLst>
      <p:ext uri="{BB962C8B-B14F-4D97-AF65-F5344CB8AC3E}">
        <p14:creationId xmlns:p14="http://schemas.microsoft.com/office/powerpoint/2010/main" val="5189211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Redovisning</a:t>
            </a:r>
            <a:endParaRPr lang="sv-SE" dirty="0"/>
          </a:p>
        </p:txBody>
      </p:sp>
      <p:sp>
        <p:nvSpPr>
          <p:cNvPr id="3" name="Platshållare för innehåll 2"/>
          <p:cNvSpPr>
            <a:spLocks noGrp="1"/>
          </p:cNvSpPr>
          <p:nvPr>
            <p:ph idx="1"/>
          </p:nvPr>
        </p:nvSpPr>
        <p:spPr/>
        <p:txBody>
          <a:bodyPr>
            <a:normAutofit/>
          </a:bodyPr>
          <a:lstStyle/>
          <a:p>
            <a:r>
              <a:rPr lang="sv-SE" dirty="0"/>
              <a:t>Varje grupp gör en kort sammanfattning och presenterar vilka områden deltagarna har definierat som mest angelägna att arbeta vidare med.</a:t>
            </a:r>
          </a:p>
          <a:p>
            <a:pPr marL="0" indent="0">
              <a:buNone/>
            </a:pPr>
            <a:endParaRPr lang="sv-SE" dirty="0" smtClean="0"/>
          </a:p>
          <a:p>
            <a:pPr marL="0" indent="0">
              <a:buNone/>
            </a:pPr>
            <a:r>
              <a:rPr lang="sv-SE" sz="2000" dirty="0" smtClean="0"/>
              <a:t>Tidsåtgång ca. </a:t>
            </a:r>
            <a:r>
              <a:rPr lang="sv-SE" sz="2000" dirty="0"/>
              <a:t>10 min per grupp.</a:t>
            </a:r>
          </a:p>
          <a:p>
            <a:pPr>
              <a:buFontTx/>
              <a:buChar char="-"/>
            </a:pPr>
            <a:endParaRPr lang="sv-SE" dirty="0" smtClean="0"/>
          </a:p>
          <a:p>
            <a:pPr marL="0" indent="0">
              <a:buNone/>
            </a:pPr>
            <a:endParaRPr lang="sv-SE" dirty="0" smtClean="0"/>
          </a:p>
          <a:p>
            <a:endParaRPr lang="sv-SE" dirty="0" smtClean="0"/>
          </a:p>
          <a:p>
            <a:pPr marL="0" indent="0">
              <a:buNone/>
            </a:pPr>
            <a:endParaRPr lang="sv-SE" dirty="0" smtClean="0"/>
          </a:p>
        </p:txBody>
      </p:sp>
      <p:pic>
        <p:nvPicPr>
          <p:cNvPr id="4" name="Bildobjek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68584" y="5987317"/>
            <a:ext cx="1309371" cy="817667"/>
          </a:xfrm>
          <a:prstGeom prst="rect">
            <a:avLst/>
          </a:prstGeom>
        </p:spPr>
      </p:pic>
      <p:pic>
        <p:nvPicPr>
          <p:cNvPr id="5" name="Bildobjekt 4"/>
          <p:cNvPicPr>
            <a:picLocks noChangeAspect="1"/>
          </p:cNvPicPr>
          <p:nvPr/>
        </p:nvPicPr>
        <p:blipFill rotWithShape="1">
          <a:blip r:embed="rId4" cstate="print">
            <a:extLst>
              <a:ext uri="{28A0092B-C50C-407E-A947-70E740481C1C}">
                <a14:useLocalDpi xmlns:a14="http://schemas.microsoft.com/office/drawing/2010/main" val="0"/>
              </a:ext>
            </a:extLst>
          </a:blip>
          <a:srcRect l="5103" t="10335" r="6677" b="10051"/>
          <a:stretch/>
        </p:blipFill>
        <p:spPr>
          <a:xfrm>
            <a:off x="3667775" y="6210550"/>
            <a:ext cx="1000809" cy="496752"/>
          </a:xfrm>
          <a:prstGeom prst="rect">
            <a:avLst/>
          </a:prstGeom>
        </p:spPr>
      </p:pic>
      <p:pic>
        <p:nvPicPr>
          <p:cNvPr id="6" name="Bildobjekt 5" descr="cid:image003.png@01CF3F6D.AB49F650">
            <a:hlinkClick r:id="rId5"/>
          </p:cNvPr>
          <p:cNvPicPr/>
          <p:nvPr/>
        </p:nvPicPr>
        <p:blipFill>
          <a:blip r:embed="rId6" r:link="rId7">
            <a:extLst>
              <a:ext uri="{28A0092B-C50C-407E-A947-70E740481C1C}">
                <a14:useLocalDpi xmlns:a14="http://schemas.microsoft.com/office/drawing/2010/main" val="0"/>
              </a:ext>
            </a:extLst>
          </a:blip>
          <a:srcRect/>
          <a:stretch>
            <a:fillRect/>
          </a:stretch>
        </p:blipFill>
        <p:spPr bwMode="auto">
          <a:xfrm>
            <a:off x="5977955" y="6175316"/>
            <a:ext cx="695818" cy="447690"/>
          </a:xfrm>
          <a:prstGeom prst="rect">
            <a:avLst/>
          </a:prstGeom>
          <a:noFill/>
          <a:ln>
            <a:noFill/>
          </a:ln>
        </p:spPr>
      </p:pic>
      <p:pic>
        <p:nvPicPr>
          <p:cNvPr id="7" name="Bild 1" descr="Sobona logo_svart_gron_CMYK"/>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889806" y="6312090"/>
            <a:ext cx="684701" cy="310916"/>
          </a:xfrm>
          <a:prstGeom prst="rect">
            <a:avLst/>
          </a:prstGeom>
          <a:noFill/>
          <a:ln>
            <a:noFill/>
          </a:ln>
          <a:extLst/>
        </p:spPr>
      </p:pic>
    </p:spTree>
    <p:extLst>
      <p:ext uri="{BB962C8B-B14F-4D97-AF65-F5344CB8AC3E}">
        <p14:creationId xmlns:p14="http://schemas.microsoft.com/office/powerpoint/2010/main" val="37990187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Sammanfattning</a:t>
            </a:r>
            <a:endParaRPr lang="sv-SE" dirty="0"/>
          </a:p>
        </p:txBody>
      </p:sp>
      <p:sp>
        <p:nvSpPr>
          <p:cNvPr id="3" name="Platshållare för innehåll 2"/>
          <p:cNvSpPr>
            <a:spLocks noGrp="1"/>
          </p:cNvSpPr>
          <p:nvPr>
            <p:ph idx="1"/>
          </p:nvPr>
        </p:nvSpPr>
        <p:spPr/>
        <p:txBody>
          <a:bodyPr>
            <a:normAutofit/>
          </a:bodyPr>
          <a:lstStyle/>
          <a:p>
            <a:r>
              <a:rPr lang="sv-SE" dirty="0"/>
              <a:t>Sammanfatta gemensamt vilka frågor som definierats som mest angelägna att arbeta vidare med. </a:t>
            </a:r>
          </a:p>
          <a:p>
            <a:r>
              <a:rPr lang="sv-SE" dirty="0"/>
              <a:t>Det är viktigt att tydliggöra vad som händer efter dialogen. Påbörja arbetet med att ta fram en åtgärdsplan genom att notera frågan, ange vem som är ansvarig för att ta frågan vidare samt tidsplan. </a:t>
            </a:r>
          </a:p>
          <a:p>
            <a:r>
              <a:rPr lang="sv-SE" dirty="0"/>
              <a:t>Bestäm tid för fortsatt arbete och uppföljning.</a:t>
            </a:r>
          </a:p>
          <a:p>
            <a:pPr marL="0" indent="0">
              <a:buNone/>
            </a:pPr>
            <a:endParaRPr lang="sv-SE" dirty="0" smtClean="0"/>
          </a:p>
          <a:p>
            <a:pPr marL="0" indent="0">
              <a:buNone/>
            </a:pPr>
            <a:r>
              <a:rPr lang="sv-SE" sz="2000" dirty="0" smtClean="0"/>
              <a:t>Tidsåtgång </a:t>
            </a:r>
            <a:r>
              <a:rPr lang="sv-SE" sz="2000" dirty="0"/>
              <a:t>ca. </a:t>
            </a:r>
            <a:r>
              <a:rPr lang="sv-SE" sz="2000" dirty="0" smtClean="0"/>
              <a:t>30-40 minuter.</a:t>
            </a:r>
            <a:endParaRPr lang="sv-SE" sz="2000" dirty="0"/>
          </a:p>
          <a:p>
            <a:pPr>
              <a:buFontTx/>
              <a:buChar char="-"/>
            </a:pPr>
            <a:endParaRPr lang="sv-SE" dirty="0" smtClean="0"/>
          </a:p>
          <a:p>
            <a:pPr marL="0" indent="0">
              <a:buNone/>
            </a:pPr>
            <a:endParaRPr lang="sv-SE" dirty="0" smtClean="0"/>
          </a:p>
          <a:p>
            <a:endParaRPr lang="sv-SE" dirty="0" smtClean="0"/>
          </a:p>
          <a:p>
            <a:pPr marL="0" indent="0">
              <a:buNone/>
            </a:pPr>
            <a:endParaRPr lang="sv-SE" dirty="0" smtClean="0"/>
          </a:p>
        </p:txBody>
      </p:sp>
      <p:pic>
        <p:nvPicPr>
          <p:cNvPr id="4" name="Bildobjek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68584" y="5987317"/>
            <a:ext cx="1309371" cy="817667"/>
          </a:xfrm>
          <a:prstGeom prst="rect">
            <a:avLst/>
          </a:prstGeom>
        </p:spPr>
      </p:pic>
      <p:pic>
        <p:nvPicPr>
          <p:cNvPr id="5" name="Bildobjekt 4"/>
          <p:cNvPicPr>
            <a:picLocks noChangeAspect="1"/>
          </p:cNvPicPr>
          <p:nvPr/>
        </p:nvPicPr>
        <p:blipFill rotWithShape="1">
          <a:blip r:embed="rId4" cstate="print">
            <a:extLst>
              <a:ext uri="{28A0092B-C50C-407E-A947-70E740481C1C}">
                <a14:useLocalDpi xmlns:a14="http://schemas.microsoft.com/office/drawing/2010/main" val="0"/>
              </a:ext>
            </a:extLst>
          </a:blip>
          <a:srcRect l="5103" t="10335" r="6677" b="10051"/>
          <a:stretch/>
        </p:blipFill>
        <p:spPr>
          <a:xfrm>
            <a:off x="3667775" y="6210550"/>
            <a:ext cx="1000809" cy="496752"/>
          </a:xfrm>
          <a:prstGeom prst="rect">
            <a:avLst/>
          </a:prstGeom>
        </p:spPr>
      </p:pic>
      <p:pic>
        <p:nvPicPr>
          <p:cNvPr id="6" name="Bildobjekt 5" descr="cid:image003.png@01CF3F6D.AB49F650">
            <a:hlinkClick r:id="rId5"/>
          </p:cNvPr>
          <p:cNvPicPr/>
          <p:nvPr/>
        </p:nvPicPr>
        <p:blipFill>
          <a:blip r:embed="rId6" r:link="rId7">
            <a:extLst>
              <a:ext uri="{28A0092B-C50C-407E-A947-70E740481C1C}">
                <a14:useLocalDpi xmlns:a14="http://schemas.microsoft.com/office/drawing/2010/main" val="0"/>
              </a:ext>
            </a:extLst>
          </a:blip>
          <a:srcRect/>
          <a:stretch>
            <a:fillRect/>
          </a:stretch>
        </p:blipFill>
        <p:spPr bwMode="auto">
          <a:xfrm>
            <a:off x="5977955" y="6175316"/>
            <a:ext cx="695818" cy="447690"/>
          </a:xfrm>
          <a:prstGeom prst="rect">
            <a:avLst/>
          </a:prstGeom>
          <a:noFill/>
          <a:ln>
            <a:noFill/>
          </a:ln>
        </p:spPr>
      </p:pic>
      <p:pic>
        <p:nvPicPr>
          <p:cNvPr id="7" name="Bild 1" descr="Sobona logo_svart_gron_CMYK"/>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889806" y="6312090"/>
            <a:ext cx="684701" cy="310916"/>
          </a:xfrm>
          <a:prstGeom prst="rect">
            <a:avLst/>
          </a:prstGeom>
          <a:noFill/>
          <a:ln>
            <a:noFill/>
          </a:ln>
          <a:extLst/>
        </p:spPr>
      </p:pic>
    </p:spTree>
    <p:extLst>
      <p:ext uri="{BB962C8B-B14F-4D97-AF65-F5344CB8AC3E}">
        <p14:creationId xmlns:p14="http://schemas.microsoft.com/office/powerpoint/2010/main" val="3471382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125</TotalTime>
  <Words>308</Words>
  <Application>Microsoft Office PowerPoint</Application>
  <PresentationFormat>Bredbild</PresentationFormat>
  <Paragraphs>48</Paragraphs>
  <Slides>7</Slides>
  <Notes>7</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7</vt:i4>
      </vt:variant>
    </vt:vector>
  </HeadingPairs>
  <TitlesOfParts>
    <vt:vector size="11" baseType="lpstr">
      <vt:lpstr>Arial</vt:lpstr>
      <vt:lpstr>Calibri</vt:lpstr>
      <vt:lpstr>Calibri Light</vt:lpstr>
      <vt:lpstr>Office-tema</vt:lpstr>
      <vt:lpstr>      Dialogmaterial om  Arbetstider och arbetsbelastning</vt:lpstr>
      <vt:lpstr>Dialogmaterial</vt:lpstr>
      <vt:lpstr>Förberedelser inför gruppdialog</vt:lpstr>
      <vt:lpstr>Genomförande</vt:lpstr>
      <vt:lpstr>Gruppdialog</vt:lpstr>
      <vt:lpstr>Redovisning</vt:lpstr>
      <vt:lpstr>Sammanfattning</vt:lpstr>
    </vt:vector>
  </TitlesOfParts>
  <Company>Sverige Kommuner och Landsting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Gradstock Agnes</dc:creator>
  <cp:lastModifiedBy>Gradstock Agnes</cp:lastModifiedBy>
  <cp:revision>16</cp:revision>
  <dcterms:created xsi:type="dcterms:W3CDTF">2019-03-14T14:24:54Z</dcterms:created>
  <dcterms:modified xsi:type="dcterms:W3CDTF">2019-04-09T13:34:48Z</dcterms:modified>
</cp:coreProperties>
</file>