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55" r:id="rId3"/>
  </p:sldMasterIdLst>
  <p:notesMasterIdLst>
    <p:notesMasterId r:id="rId22"/>
  </p:notesMasterIdLst>
  <p:sldIdLst>
    <p:sldId id="295" r:id="rId4"/>
    <p:sldId id="287" r:id="rId5"/>
    <p:sldId id="292" r:id="rId6"/>
    <p:sldId id="291" r:id="rId7"/>
    <p:sldId id="271" r:id="rId8"/>
    <p:sldId id="277" r:id="rId9"/>
    <p:sldId id="272" r:id="rId10"/>
    <p:sldId id="259" r:id="rId11"/>
    <p:sldId id="273" r:id="rId12"/>
    <p:sldId id="260" r:id="rId13"/>
    <p:sldId id="289" r:id="rId14"/>
    <p:sldId id="262" r:id="rId15"/>
    <p:sldId id="263" r:id="rId16"/>
    <p:sldId id="276" r:id="rId17"/>
    <p:sldId id="264" r:id="rId18"/>
    <p:sldId id="284" r:id="rId19"/>
    <p:sldId id="293" r:id="rId20"/>
    <p:sldId id="280"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ia Carlens" initials="CC" lastIdx="1" clrIdx="0">
    <p:extLst>
      <p:ext uri="{19B8F6BF-5375-455C-9EA6-DF929625EA0E}">
        <p15:presenceInfo xmlns:p15="http://schemas.microsoft.com/office/powerpoint/2012/main" userId="S::cecilia.carlens@sll.se::e7126655-4334-4bc2-8f91-825e3df66d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2308" autoAdjust="0"/>
  </p:normalViewPr>
  <p:slideViewPr>
    <p:cSldViewPr snapToGrid="0">
      <p:cViewPr>
        <p:scale>
          <a:sx n="62" d="100"/>
          <a:sy n="62" d="100"/>
        </p:scale>
        <p:origin x="828"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2021-11-25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E5707A1E-DDAA-8E46-A17B-26FFF1B60C3A}" type="slidenum">
              <a:rPr lang="sv-SE" smtClean="0"/>
              <a:t>1</a:t>
            </a:fld>
            <a:endParaRPr lang="sv-SE"/>
          </a:p>
        </p:txBody>
      </p:sp>
    </p:spTree>
    <p:extLst>
      <p:ext uri="{BB962C8B-B14F-4D97-AF65-F5344CB8AC3E}">
        <p14:creationId xmlns:p14="http://schemas.microsoft.com/office/powerpoint/2010/main" val="1282109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647FB9-2FCB-4FC1-82E1-203119A9FF1E}" type="slidenum">
              <a:rPr lang="sv-SE" smtClean="0"/>
              <a:t>12</a:t>
            </a:fld>
            <a:endParaRPr lang="sv-SE"/>
          </a:p>
        </p:txBody>
      </p:sp>
    </p:spTree>
    <p:extLst>
      <p:ext uri="{BB962C8B-B14F-4D97-AF65-F5344CB8AC3E}">
        <p14:creationId xmlns:p14="http://schemas.microsoft.com/office/powerpoint/2010/main" val="53719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08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647FB9-2FCB-4FC1-82E1-203119A9FF1E}" type="slidenum">
              <a:rPr lang="sv-SE" smtClean="0"/>
              <a:t>14</a:t>
            </a:fld>
            <a:endParaRPr lang="sv-SE"/>
          </a:p>
        </p:txBody>
      </p:sp>
    </p:spTree>
    <p:extLst>
      <p:ext uri="{BB962C8B-B14F-4D97-AF65-F5344CB8AC3E}">
        <p14:creationId xmlns:p14="http://schemas.microsoft.com/office/powerpoint/2010/main" val="279185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647FB9-2FCB-4FC1-82E1-203119A9FF1E}" type="slidenum">
              <a:rPr lang="sv-SE" smtClean="0"/>
              <a:t>15</a:t>
            </a:fld>
            <a:endParaRPr lang="sv-SE"/>
          </a:p>
        </p:txBody>
      </p:sp>
    </p:spTree>
    <p:extLst>
      <p:ext uri="{BB962C8B-B14F-4D97-AF65-F5344CB8AC3E}">
        <p14:creationId xmlns:p14="http://schemas.microsoft.com/office/powerpoint/2010/main" val="196821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647FB9-2FCB-4FC1-82E1-203119A9FF1E}" type="slidenum">
              <a:rPr lang="sv-SE" smtClean="0"/>
              <a:t>16</a:t>
            </a:fld>
            <a:endParaRPr lang="sv-SE"/>
          </a:p>
        </p:txBody>
      </p:sp>
    </p:spTree>
    <p:extLst>
      <p:ext uri="{BB962C8B-B14F-4D97-AF65-F5344CB8AC3E}">
        <p14:creationId xmlns:p14="http://schemas.microsoft.com/office/powerpoint/2010/main" val="17345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647FB9-2FCB-4FC1-82E1-203119A9FF1E}" type="slidenum">
              <a:rPr lang="sv-SE" smtClean="0"/>
              <a:t>18</a:t>
            </a:fld>
            <a:endParaRPr lang="sv-SE"/>
          </a:p>
        </p:txBody>
      </p:sp>
    </p:spTree>
    <p:extLst>
      <p:ext uri="{BB962C8B-B14F-4D97-AF65-F5344CB8AC3E}">
        <p14:creationId xmlns:p14="http://schemas.microsoft.com/office/powerpoint/2010/main" val="423767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47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647FB9-2FCB-4FC1-82E1-203119A9FF1E}" type="slidenum">
              <a:rPr lang="sv-SE" smtClean="0"/>
              <a:t>5</a:t>
            </a:fld>
            <a:endParaRPr lang="sv-SE"/>
          </a:p>
        </p:txBody>
      </p:sp>
    </p:spTree>
    <p:extLst>
      <p:ext uri="{BB962C8B-B14F-4D97-AF65-F5344CB8AC3E}">
        <p14:creationId xmlns:p14="http://schemas.microsoft.com/office/powerpoint/2010/main" val="105960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647FB9-2FCB-4FC1-82E1-203119A9FF1E}" type="slidenum">
              <a:rPr lang="sv-SE" smtClean="0"/>
              <a:t>6</a:t>
            </a:fld>
            <a:endParaRPr lang="sv-SE"/>
          </a:p>
        </p:txBody>
      </p:sp>
    </p:spTree>
    <p:extLst>
      <p:ext uri="{BB962C8B-B14F-4D97-AF65-F5344CB8AC3E}">
        <p14:creationId xmlns:p14="http://schemas.microsoft.com/office/powerpoint/2010/main" val="369441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dirty="0"/>
              <a:t>Utmaning 1: Att hitta sitt nya jag</a:t>
            </a:r>
          </a:p>
          <a:p>
            <a:pPr marL="171450" indent="-171450">
              <a:buFont typeface="Arial" panose="020B0604020202020204" pitchFamily="34" charset="0"/>
              <a:buChar char="•"/>
            </a:pPr>
            <a:r>
              <a:rPr lang="sv-SE" sz="1000" dirty="0"/>
              <a:t>Även om symtom orsakade av RA har minskat eller försvunnit så finns sjukdomen där, vilket kan bidra till en inre oro.</a:t>
            </a:r>
          </a:p>
          <a:p>
            <a:pPr marL="171450" indent="-171450">
              <a:buFont typeface="Arial" panose="020B0604020202020204" pitchFamily="34" charset="0"/>
              <a:buChar char="•"/>
            </a:pPr>
            <a:r>
              <a:rPr lang="sv-SE" sz="1000" dirty="0"/>
              <a:t>Att kroppen inte fungerar som man är van vid kan upplevas som en sorg som måste bearbetas.</a:t>
            </a:r>
          </a:p>
          <a:p>
            <a:pPr marL="171450" indent="-171450">
              <a:buFont typeface="Arial" panose="020B0604020202020204" pitchFamily="34" charset="0"/>
              <a:buChar char="•"/>
            </a:pPr>
            <a:r>
              <a:rPr lang="sv-SE" sz="1000" dirty="0"/>
              <a:t>Det kan vara svårt att hitta  balans i sitt nya jag när sjukdomens symptom går upp och ned.</a:t>
            </a:r>
          </a:p>
          <a:p>
            <a:pPr marL="171450" indent="-171450">
              <a:buFont typeface="Arial" panose="020B0604020202020204" pitchFamily="34" charset="0"/>
              <a:buChar char="•"/>
            </a:pPr>
            <a:r>
              <a:rPr lang="sv-SE" sz="1000" dirty="0"/>
              <a:t>Sjukdomen finns där hela tiden och gör att patienten måste planera mera. Det blir ett nytt sätt att leva.</a:t>
            </a:r>
          </a:p>
          <a:p>
            <a:pPr marL="171450" indent="-171450">
              <a:buFont typeface="Arial" panose="020B0604020202020204" pitchFamily="34" charset="0"/>
              <a:buChar char="•"/>
            </a:pPr>
            <a:endParaRPr lang="sv-SE" sz="1000" dirty="0"/>
          </a:p>
          <a:p>
            <a:r>
              <a:rPr lang="sv-SE" sz="1000" b="1" dirty="0"/>
              <a:t>Utmaning 2: Att ta hand om sin sjukdom</a:t>
            </a:r>
          </a:p>
          <a:p>
            <a:pPr marL="171450" indent="-171450">
              <a:buFont typeface="Arial" panose="020B0604020202020204" pitchFamily="34" charset="0"/>
              <a:buChar char="•"/>
            </a:pPr>
            <a:r>
              <a:rPr lang="sv-SE" sz="1000" dirty="0"/>
              <a:t>Patienten behöver vara aktiv i den medicinska behandlingen, både vad gäller provtagning och medicinering.</a:t>
            </a:r>
          </a:p>
          <a:p>
            <a:pPr marL="171450" indent="-171450">
              <a:buFont typeface="Arial" panose="020B0604020202020204" pitchFamily="34" charset="0"/>
              <a:buChar char="•"/>
            </a:pPr>
            <a:r>
              <a:rPr lang="sv-SE" sz="1000" dirty="0"/>
              <a:t>Att leva med reumatisk sjukdom innebär ofta krav på beteendeförändringar, exempelvis att sluta röka och öka sin fysiska aktivitet. Dessa måste patienten själv ta ansvar för. </a:t>
            </a:r>
          </a:p>
          <a:p>
            <a:pPr marL="171450" indent="-171450">
              <a:buFont typeface="Arial" panose="020B0604020202020204" pitchFamily="34" charset="0"/>
              <a:buChar char="•"/>
            </a:pPr>
            <a:r>
              <a:rPr lang="sv-SE" sz="1000" dirty="0"/>
              <a:t>Sjukdomen kan innebära skov, det vill säga perioder av mer inflammatorisk aktivitet och därmed ökad trötthet, smärta och svullna leder. Under dessa perioder behöver patienten själv kontakta vården för att få en ny bedömning och ställningstagande till justerad behandling och eventuella rehabiliterande åtgärder.</a:t>
            </a:r>
          </a:p>
          <a:p>
            <a:pPr marL="171450" indent="-171450">
              <a:buFont typeface="Arial" panose="020B0604020202020204" pitchFamily="34" charset="0"/>
              <a:buChar char="•"/>
            </a:pPr>
            <a:endParaRPr lang="sv-SE" sz="1000" dirty="0"/>
          </a:p>
          <a:p>
            <a:r>
              <a:rPr lang="sv-SE" sz="1000" b="1" dirty="0"/>
              <a:t>Utmaning 3: Relation till myndigheter</a:t>
            </a:r>
          </a:p>
          <a:p>
            <a:pPr marL="171450" indent="-171450">
              <a:buFont typeface="Arial" panose="020B0604020202020204" pitchFamily="34" charset="0"/>
              <a:buChar char="•"/>
            </a:pPr>
            <a:r>
              <a:rPr lang="sv-SE" sz="1000" dirty="0"/>
              <a:t>Det nya livet kan innebära relationer till myndigheter som man aldrig hade kontakt med som frisk.</a:t>
            </a:r>
          </a:p>
          <a:p>
            <a:pPr marL="171450" indent="-171450">
              <a:buFont typeface="Arial" panose="020B0604020202020204" pitchFamily="34" charset="0"/>
              <a:buChar char="•"/>
            </a:pPr>
            <a:r>
              <a:rPr lang="sv-SE" sz="1000" dirty="0"/>
              <a:t>Det är svårt att hålla sig uppdaterad kring rättigheter och befintligt stöd.</a:t>
            </a:r>
          </a:p>
          <a:p>
            <a:pPr marL="171450" indent="-171450">
              <a:buFont typeface="Arial" panose="020B0604020202020204" pitchFamily="34" charset="0"/>
              <a:buChar char="•"/>
            </a:pPr>
            <a:r>
              <a:rPr lang="sv-SE" sz="1000" dirty="0"/>
              <a:t>Det kan kännas övermäktigt att göra ansökningar som måste göras av patienten själv.</a:t>
            </a:r>
          </a:p>
          <a:p>
            <a:pPr marL="171450" indent="-171450">
              <a:buFont typeface="Arial" panose="020B0604020202020204" pitchFamily="34" charset="0"/>
              <a:buChar char="•"/>
            </a:pPr>
            <a:endParaRPr lang="sv-SE" sz="1000" dirty="0"/>
          </a:p>
          <a:p>
            <a:r>
              <a:rPr lang="sv-SE" sz="1000" b="1" dirty="0"/>
              <a:t>Utmaning 4: Relationer och arbete</a:t>
            </a:r>
          </a:p>
          <a:p>
            <a:pPr marL="171450" indent="-171450">
              <a:buFont typeface="Arial" panose="020B0604020202020204" pitchFamily="34" charset="0"/>
              <a:buChar char="•"/>
            </a:pPr>
            <a:r>
              <a:rPr lang="sv-SE" sz="1000" dirty="0"/>
              <a:t>Att ha ett befintligt social stöd innebär inte alltid att patienten har någon som hen kan dela sina upplevelser och oro kring hur det är att leva med sin sjukdom</a:t>
            </a:r>
            <a:r>
              <a:rPr lang="sv-SE" dirty="0"/>
              <a:t>.</a:t>
            </a:r>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10"/>
          </p:nvPr>
        </p:nvSpPr>
        <p:spPr/>
        <p:txBody>
          <a:bodyPr/>
          <a:lstStyle/>
          <a:p>
            <a:fld id="{EE647FB9-2FCB-4FC1-82E1-203119A9FF1E}" type="slidenum">
              <a:rPr lang="sv-SE" smtClean="0"/>
              <a:t>7</a:t>
            </a:fld>
            <a:endParaRPr lang="sv-SE"/>
          </a:p>
        </p:txBody>
      </p:sp>
    </p:spTree>
    <p:extLst>
      <p:ext uri="{BB962C8B-B14F-4D97-AF65-F5344CB8AC3E}">
        <p14:creationId xmlns:p14="http://schemas.microsoft.com/office/powerpoint/2010/main" val="408802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90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647FB9-2FCB-4FC1-82E1-203119A9FF1E}" type="slidenum">
              <a:rPr lang="sv-SE" smtClean="0"/>
              <a:t>9</a:t>
            </a:fld>
            <a:endParaRPr lang="sv-SE"/>
          </a:p>
        </p:txBody>
      </p:sp>
    </p:spTree>
    <p:extLst>
      <p:ext uri="{BB962C8B-B14F-4D97-AF65-F5344CB8AC3E}">
        <p14:creationId xmlns:p14="http://schemas.microsoft.com/office/powerpoint/2010/main" val="282969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82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E647FB9-2FCB-4FC1-82E1-203119A9FF1E}" type="slidenum">
              <a:rPr lang="sv-SE" smtClean="0"/>
              <a:t>11</a:t>
            </a:fld>
            <a:endParaRPr lang="sv-SE"/>
          </a:p>
        </p:txBody>
      </p:sp>
    </p:spTree>
    <p:extLst>
      <p:ext uri="{BB962C8B-B14F-4D97-AF65-F5344CB8AC3E}">
        <p14:creationId xmlns:p14="http://schemas.microsoft.com/office/powerpoint/2010/main" val="184558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838200" y="1825625"/>
            <a:ext cx="10515600" cy="40380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endParaRPr lang="sv-SE" dirty="0"/>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format</a:t>
            </a:r>
            <a:endParaRPr lang="sv-SE" dirty="0"/>
          </a:p>
        </p:txBody>
      </p:sp>
    </p:spTree>
    <p:extLst>
      <p:ext uri="{BB962C8B-B14F-4D97-AF65-F5344CB8AC3E}">
        <p14:creationId xmlns:p14="http://schemas.microsoft.com/office/powerpoint/2010/main" val="98328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dirty="0"/>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dirty="0"/>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dirty="0"/>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dirty="0"/>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rPr>
              <a:t>Vårdförlopp namn</a:t>
            </a: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8" name="think-cell Slide" r:id="rId14" imgW="395" imgH="394" progId="TCLayout.ActiveDocument.1">
                  <p:embed/>
                </p:oleObj>
              </mc:Choice>
              <mc:Fallback>
                <p:oleObj name="think-cell Slide" r:id="rId14"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dirty="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dirty="0"/>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dirty="0"/>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a:lnSpc>
                  <a:spcPts val="1480"/>
                </a:lnSpc>
              </a:pPr>
              <a:r>
                <a:rPr lang="sv-SE" sz="1400" b="1" kern="1200" dirty="0">
                  <a:solidFill>
                    <a:schemeClr val="tx1"/>
                  </a:solidFill>
                  <a:effectLst/>
                  <a:latin typeface="+mn-lt"/>
                  <a:ea typeface="+mn-ea"/>
                  <a:cs typeface="+mn-cs"/>
                </a:rPr>
                <a:t>Nationellt system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för kunskapsstyrning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Hälso- och sjukvård</a:t>
              </a:r>
              <a:endParaRPr lang="sv-SE" sz="1800" kern="1200" dirty="0">
                <a:solidFill>
                  <a:schemeClr val="tx1"/>
                </a:solidFill>
                <a:effectLst/>
                <a:latin typeface="+mn-lt"/>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tx1"/>
                  </a:solidFill>
                  <a:effectLst/>
                  <a:latin typeface="+mn-lt"/>
                  <a:ea typeface="+mn-ea"/>
                  <a:cs typeface="+mn-cs"/>
                </a:rPr>
                <a:t>SVERIGES REGIONER I SAMVERKAN</a:t>
              </a:r>
              <a:endParaRPr lang="sv-SE" sz="820" kern="1200" dirty="0">
                <a:solidFill>
                  <a:schemeClr val="tx1"/>
                </a:solidFill>
                <a:effectLst/>
                <a:latin typeface="+mn-lt"/>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a:lnSpc>
                  <a:spcPts val="1480"/>
                </a:lnSpc>
              </a:pPr>
              <a:r>
                <a:rPr lang="sv-SE" sz="1400" b="1" kern="1200" dirty="0">
                  <a:solidFill>
                    <a:schemeClr val="tx1"/>
                  </a:solidFill>
                  <a:effectLst/>
                  <a:latin typeface="+mn-lt"/>
                  <a:ea typeface="+mn-ea"/>
                  <a:cs typeface="+mn-cs"/>
                </a:rPr>
                <a:t>Nationellt system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för kunskapsstyrning </a:t>
              </a:r>
              <a:endParaRPr lang="sv-SE" sz="1400" kern="1200" dirty="0">
                <a:solidFill>
                  <a:schemeClr val="tx1"/>
                </a:solidFill>
                <a:effectLst/>
                <a:latin typeface="+mn-lt"/>
                <a:ea typeface="+mn-ea"/>
                <a:cs typeface="+mn-cs"/>
              </a:endParaRPr>
            </a:p>
            <a:p>
              <a:pPr>
                <a:lnSpc>
                  <a:spcPts val="1480"/>
                </a:lnSpc>
              </a:pPr>
              <a:r>
                <a:rPr lang="sv-SE" sz="1400" b="1" kern="1200" dirty="0">
                  <a:solidFill>
                    <a:schemeClr val="tx1"/>
                  </a:solidFill>
                  <a:effectLst/>
                  <a:latin typeface="+mn-lt"/>
                  <a:ea typeface="+mn-ea"/>
                  <a:cs typeface="+mn-cs"/>
                </a:rPr>
                <a:t>Hälso- och sjukvård</a:t>
              </a:r>
              <a:endParaRPr lang="sv-SE" sz="1800" kern="1200" dirty="0">
                <a:solidFill>
                  <a:schemeClr val="tx1"/>
                </a:solidFill>
                <a:effectLst/>
                <a:latin typeface="+mn-lt"/>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dirty="0">
                  <a:solidFill>
                    <a:schemeClr val="tx1"/>
                  </a:solidFill>
                  <a:effectLst/>
                  <a:latin typeface="+mn-lt"/>
                  <a:ea typeface="+mn-ea"/>
                  <a:cs typeface="+mn-cs"/>
                </a:rPr>
                <a:t>SVERIGES REGIONER I SAMVERKAN</a:t>
              </a:r>
              <a:endParaRPr lang="sv-SE" sz="820" kern="1200" dirty="0">
                <a:solidFill>
                  <a:schemeClr val="tx1"/>
                </a:solidFill>
                <a:effectLst/>
                <a:latin typeface="+mn-lt"/>
                <a:ea typeface="+mn-ea"/>
                <a:cs typeface="+mn-cs"/>
              </a:endParaRPr>
            </a:p>
          </p:txBody>
        </p:sp>
      </p:grpSp>
    </p:spTree>
    <p:extLst>
      <p:ext uri="{BB962C8B-B14F-4D97-AF65-F5344CB8AC3E}">
        <p14:creationId xmlns:p14="http://schemas.microsoft.com/office/powerpoint/2010/main" val="3840792883"/>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kunskapsstyrningvard.se/kunskapsstod/personcentreradesammanhallnavardforlopp/godkandavardforlopp/vardforloppreumatoidartrit.1006.html" TargetMode="External"/><Relationship Id="rId5" Type="http://schemas.openxmlformats.org/officeDocument/2006/relationships/hyperlink" Target="https://kunskapsstyrningvard.se/kunskapsstod/personcentreradesammanhallnavardforlopp/godkandavardforlopp/vardforlopphoftledsartros.1005.html" TargetMode="External"/><Relationship Id="rId4" Type="http://schemas.openxmlformats.org/officeDocument/2006/relationships/hyperlink" Target="https://nationelltklinisktkunskapsstod.se/vardprogramochvardforlop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3.xml"/><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person&#10;&#10;Automatiskt genererad beskrivning">
            <a:extLst>
              <a:ext uri="{FF2B5EF4-FFF2-40B4-BE49-F238E27FC236}">
                <a16:creationId xmlns:a16="http://schemas.microsoft.com/office/drawing/2014/main" id="{BE444BC6-4CC3-4309-B056-2068A987A43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644974"/>
          </a:xfrm>
          <a:prstGeom prst="rect">
            <a:avLst/>
          </a:prstGeom>
        </p:spPr>
      </p:pic>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20" b="1" kern="1200">
                  <a:solidFill>
                    <a:schemeClr val="bg1"/>
                  </a:solidFill>
                  <a:effectLst/>
                  <a:latin typeface="+mn-lt"/>
                  <a:ea typeface="+mn-ea"/>
                  <a:cs typeface="+mn-cs"/>
                </a:rPr>
                <a:t>SVERIGES REGIONER I SAMVERKAN</a:t>
              </a:r>
              <a:endParaRPr lang="sv-SE" sz="820" kern="1200">
                <a:solidFill>
                  <a:schemeClr val="bg1"/>
                </a:solidFill>
                <a:effectLst/>
                <a:latin typeface="+mn-lt"/>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a:lnSpc>
                  <a:spcPts val="1480"/>
                </a:lnSpc>
              </a:pPr>
              <a:r>
                <a:rPr lang="sv-SE" sz="1400" b="1" kern="1200">
                  <a:solidFill>
                    <a:schemeClr val="bg1"/>
                  </a:solidFill>
                  <a:effectLst/>
                  <a:latin typeface="+mn-lt"/>
                  <a:ea typeface="+mn-ea"/>
                  <a:cs typeface="+mn-cs"/>
                </a:rPr>
                <a:t>Nationellt system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för kunskapsstyrning </a:t>
              </a:r>
              <a:endParaRPr lang="sv-SE" sz="1400" kern="1200">
                <a:solidFill>
                  <a:schemeClr val="bg1"/>
                </a:solidFill>
                <a:effectLst/>
                <a:latin typeface="+mn-lt"/>
                <a:ea typeface="+mn-ea"/>
                <a:cs typeface="+mn-cs"/>
              </a:endParaRPr>
            </a:p>
            <a:p>
              <a:pPr>
                <a:lnSpc>
                  <a:spcPts val="1480"/>
                </a:lnSpc>
              </a:pPr>
              <a:r>
                <a:rPr lang="sv-SE" sz="1400" b="1" kern="1200">
                  <a:solidFill>
                    <a:schemeClr val="bg1"/>
                  </a:solidFill>
                  <a:effectLst/>
                  <a:latin typeface="+mn-lt"/>
                  <a:ea typeface="+mn-ea"/>
                  <a:cs typeface="+mn-cs"/>
                </a:rPr>
                <a:t>Hälso- och sjukvård</a:t>
              </a:r>
              <a:endParaRPr lang="sv-SE" sz="1800" kern="1200">
                <a:solidFill>
                  <a:schemeClr val="bg1"/>
                </a:solidFill>
                <a:effectLst/>
                <a:latin typeface="+mn-lt"/>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ubrik 1"/>
          <p:cNvSpPr txBox="1">
            <a:spLocks/>
          </p:cNvSpPr>
          <p:nvPr/>
        </p:nvSpPr>
        <p:spPr>
          <a:xfrm>
            <a:off x="869844" y="3017590"/>
            <a:ext cx="10205731" cy="609793"/>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algn="ctr"/>
            <a:r>
              <a:rPr lang="sv-SE" sz="4000" dirty="0">
                <a:solidFill>
                  <a:schemeClr val="bg1"/>
                </a:solidFill>
              </a:rPr>
              <a:t>Personcentrerat och sammanhållet vårdförlopp</a:t>
            </a:r>
          </a:p>
          <a:p>
            <a:pPr algn="ctr"/>
            <a:endParaRPr lang="sv-SE" sz="4000" dirty="0">
              <a:solidFill>
                <a:schemeClr val="bg1"/>
              </a:solidFill>
            </a:endParaRPr>
          </a:p>
          <a:p>
            <a:pPr algn="ctr"/>
            <a:r>
              <a:rPr lang="sv-SE" sz="4000" dirty="0" err="1">
                <a:solidFill>
                  <a:schemeClr val="bg1"/>
                </a:solidFill>
              </a:rPr>
              <a:t>Reumatoid</a:t>
            </a:r>
            <a:r>
              <a:rPr lang="sv-SE" sz="4000" dirty="0">
                <a:solidFill>
                  <a:schemeClr val="bg1"/>
                </a:solidFill>
              </a:rPr>
              <a:t> </a:t>
            </a:r>
            <a:r>
              <a:rPr lang="sv-SE" sz="4000" dirty="0" err="1">
                <a:solidFill>
                  <a:schemeClr val="bg1"/>
                </a:solidFill>
              </a:rPr>
              <a:t>artrtit</a:t>
            </a:r>
            <a:r>
              <a:rPr lang="sv-SE" sz="4000" dirty="0">
                <a:solidFill>
                  <a:schemeClr val="bg1"/>
                </a:solidFill>
              </a:rPr>
              <a:t> - etablerad</a:t>
            </a:r>
          </a:p>
        </p:txBody>
      </p:sp>
    </p:spTree>
    <p:extLst>
      <p:ext uri="{BB962C8B-B14F-4D97-AF65-F5344CB8AC3E}">
        <p14:creationId xmlns:p14="http://schemas.microsoft.com/office/powerpoint/2010/main" val="192357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1"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223642" y="627352"/>
            <a:ext cx="9144000" cy="609793"/>
          </a:xfrm>
        </p:spPr>
        <p:txBody>
          <a:bodyPr>
            <a:noAutofit/>
          </a:bodyPr>
          <a:lstStyle/>
          <a:p>
            <a:r>
              <a:rPr lang="sv-SE" dirty="0">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5223642" y="1633570"/>
            <a:ext cx="6635205" cy="3786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Omhändertagande vid lågaktiv sjukdom </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Omhändertagande vid aktiv sjukdom med tät monitorering</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a:t>
            </a:r>
            <a:r>
              <a:rPr lang="sv-SE" sz="2000" dirty="0" err="1">
                <a:solidFill>
                  <a:srgbClr val="000000"/>
                </a:solidFill>
                <a:latin typeface="Calibri" panose="020F0502020204030204"/>
                <a:ea typeface="Calibri" panose="020F0502020204030204" pitchFamily="34" charset="0"/>
                <a:cs typeface="Arial" panose="020B0604020202020204" pitchFamily="34" charset="0"/>
              </a:rPr>
              <a:t>Treat</a:t>
            </a:r>
            <a:r>
              <a:rPr lang="sv-SE" sz="2000" dirty="0">
                <a:solidFill>
                  <a:srgbClr val="000000"/>
                </a:solidFill>
                <a:latin typeface="Calibri" panose="020F0502020204030204"/>
                <a:ea typeface="Calibri" panose="020F0502020204030204" pitchFamily="34" charset="0"/>
                <a:cs typeface="Arial" panose="020B0604020202020204" pitchFamily="34" charset="0"/>
              </a:rPr>
              <a:t> to </a:t>
            </a:r>
            <a:r>
              <a:rPr lang="sv-SE" sz="2000" dirty="0" err="1">
                <a:solidFill>
                  <a:srgbClr val="000000"/>
                </a:solidFill>
                <a:latin typeface="Calibri" panose="020F0502020204030204"/>
                <a:ea typeface="Calibri" panose="020F0502020204030204" pitchFamily="34" charset="0"/>
                <a:cs typeface="Arial" panose="020B0604020202020204" pitchFamily="34" charset="0"/>
              </a:rPr>
              <a:t>target</a:t>
            </a:r>
            <a:r>
              <a:rPr lang="sv-SE" sz="2000" dirty="0">
                <a:solidFill>
                  <a:srgbClr val="000000"/>
                </a:solidFill>
                <a:latin typeface="Calibri" panose="020F0502020204030204"/>
                <a:ea typeface="Calibri" panose="020F0502020204030204" pitchFamily="34" charset="0"/>
                <a:cs typeface="Arial" panose="020B0604020202020204" pitchFamily="34" charset="0"/>
              </a:rPr>
              <a:t>”</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Förebyggande och rehabiliterande åtgärder</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Omhändertagande vid graviditet</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Patientdelaktighet </a:t>
            </a:r>
            <a:r>
              <a:rPr lang="sv-SE" sz="2000" dirty="0">
                <a:solidFill>
                  <a:schemeClr val="tx1"/>
                </a:solidFill>
                <a:latin typeface="Calibri" panose="020F0502020204030204"/>
                <a:ea typeface="Calibri" panose="020F0502020204030204" pitchFamily="34" charset="0"/>
                <a:cs typeface="Arial" panose="020B0604020202020204" pitchFamily="34" charset="0"/>
              </a:rPr>
              <a:t>inklusive patientens egna åtgärder</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Stöd för hälsosamma levnadsvanor</a:t>
            </a:r>
          </a:p>
          <a:p>
            <a:pPr marL="342900" indent="-342900">
              <a:spcBef>
                <a:spcPts val="800"/>
              </a:spcBef>
              <a:buFont typeface="Arial" panose="020B0604020202020204" pitchFamily="34" charset="0"/>
              <a:buChar char="•"/>
            </a:pPr>
            <a:r>
              <a:rPr lang="sv-SE" sz="2000" dirty="0">
                <a:solidFill>
                  <a:srgbClr val="000000"/>
                </a:solidFill>
                <a:latin typeface="Calibri" panose="020F0502020204030204"/>
                <a:ea typeface="Calibri" panose="020F0502020204030204" pitchFamily="34" charset="0"/>
                <a:cs typeface="Arial" panose="020B0604020202020204" pitchFamily="34" charset="0"/>
              </a:rPr>
              <a:t>Förebyggande av kardiovaskulär </a:t>
            </a:r>
            <a:r>
              <a:rPr lang="sv-SE" sz="2000" dirty="0" err="1">
                <a:solidFill>
                  <a:srgbClr val="000000"/>
                </a:solidFill>
                <a:latin typeface="Calibri" panose="020F0502020204030204"/>
                <a:ea typeface="Calibri" panose="020F0502020204030204" pitchFamily="34" charset="0"/>
                <a:cs typeface="Arial" panose="020B0604020202020204" pitchFamily="34" charset="0"/>
              </a:rPr>
              <a:t>komorbiditet</a:t>
            </a:r>
            <a:r>
              <a:rPr lang="sv-SE" sz="2000" dirty="0">
                <a:solidFill>
                  <a:srgbClr val="000000"/>
                </a:solidFill>
                <a:latin typeface="Calibri" panose="020F0502020204030204"/>
                <a:ea typeface="Calibri" panose="020F0502020204030204" pitchFamily="34" charset="0"/>
                <a:cs typeface="Arial" panose="020B0604020202020204" pitchFamily="34" charset="0"/>
              </a:rPr>
              <a:t> och utveckling av kronisk generaliserad smärta</a:t>
            </a:r>
          </a:p>
        </p:txBody>
      </p:sp>
      <p:sp>
        <p:nvSpPr>
          <p:cNvPr id="9" name="textruta 8">
            <a:extLst>
              <a:ext uri="{FF2B5EF4-FFF2-40B4-BE49-F238E27FC236}">
                <a16:creationId xmlns:a16="http://schemas.microsoft.com/office/drawing/2014/main" id="{52907C06-B5FF-46B0-99FC-FA0D06DA70ED}"/>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pic>
        <p:nvPicPr>
          <p:cNvPr id="10" name="Bildobjekt 9" descr="En bild som visar person&#10;&#10;Automatiskt genererad beskrivning">
            <a:extLst>
              <a:ext uri="{FF2B5EF4-FFF2-40B4-BE49-F238E27FC236}">
                <a16:creationId xmlns:a16="http://schemas.microsoft.com/office/drawing/2014/main" id="{93F6F228-CFDD-4825-83A6-4B2BBD8C9A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124"/>
            <a:ext cx="4659086" cy="6696838"/>
          </a:xfrm>
          <a:prstGeom prst="rect">
            <a:avLst/>
          </a:prstGeom>
        </p:spPr>
      </p:pic>
    </p:spTree>
    <p:extLst>
      <p:ext uri="{BB962C8B-B14F-4D97-AF65-F5344CB8AC3E}">
        <p14:creationId xmlns:p14="http://schemas.microsoft.com/office/powerpoint/2010/main" val="191966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711656" y="910791"/>
            <a:ext cx="9144000" cy="609793"/>
          </a:xfrm>
        </p:spPr>
        <p:txBody>
          <a:bodyPr/>
          <a:lstStyle/>
          <a:p>
            <a:r>
              <a:rPr lang="sv-SE" dirty="0"/>
              <a:t>Personcentrering och </a:t>
            </a:r>
            <a:r>
              <a:rPr lang="sv-SE" dirty="0" err="1"/>
              <a:t>patientkontrakt</a:t>
            </a:r>
            <a:endParaRPr lang="sv-SE" dirty="0"/>
          </a:p>
        </p:txBody>
      </p:sp>
      <p:sp>
        <p:nvSpPr>
          <p:cNvPr id="5" name="Platshållare för text 4"/>
          <p:cNvSpPr>
            <a:spLocks noGrp="1"/>
          </p:cNvSpPr>
          <p:nvPr>
            <p:ph type="body" sz="quarter" idx="10"/>
          </p:nvPr>
        </p:nvSpPr>
        <p:spPr>
          <a:xfrm>
            <a:off x="4797294" y="1977571"/>
            <a:ext cx="7144334" cy="3432629"/>
          </a:xfrm>
        </p:spPr>
        <p:txBody>
          <a:bodyPr>
            <a:noAutofit/>
          </a:bodyPr>
          <a:lstStyle/>
          <a:p>
            <a:pPr marL="342900" indent="-342900">
              <a:lnSpc>
                <a:spcPct val="100000"/>
              </a:lnSpc>
              <a:spcBef>
                <a:spcPts val="600"/>
              </a:spcBef>
              <a:spcAft>
                <a:spcPts val="600"/>
              </a:spcAft>
              <a:buFont typeface="Arial" panose="020B0604020202020204" pitchFamily="34" charset="0"/>
              <a:buChar char="•"/>
            </a:pPr>
            <a:r>
              <a:rPr lang="sv-SE" sz="2000" dirty="0"/>
              <a:t>I vårdförloppets alla delar poängteras patientens resurser och delaktighet</a:t>
            </a:r>
          </a:p>
          <a:p>
            <a:pPr marL="342900" indent="-342900">
              <a:lnSpc>
                <a:spcPct val="100000"/>
              </a:lnSpc>
              <a:spcBef>
                <a:spcPts val="600"/>
              </a:spcBef>
              <a:spcAft>
                <a:spcPts val="600"/>
              </a:spcAft>
              <a:buFont typeface="Arial" panose="020B0604020202020204" pitchFamily="34" charset="0"/>
              <a:buChar char="•"/>
            </a:pPr>
            <a:r>
              <a:rPr lang="sv-SE" sz="2000" dirty="0"/>
              <a:t>Tydlig information och dialog om behandling, uppföljning, provtagning, planering, kontaktvägar och egenansvar</a:t>
            </a:r>
          </a:p>
          <a:p>
            <a:pPr marL="342900" indent="-342900">
              <a:lnSpc>
                <a:spcPct val="100000"/>
              </a:lnSpc>
              <a:spcBef>
                <a:spcPts val="600"/>
              </a:spcBef>
              <a:spcAft>
                <a:spcPts val="600"/>
              </a:spcAft>
              <a:buFont typeface="Arial" panose="020B0604020202020204" pitchFamily="34" charset="0"/>
              <a:buChar char="•"/>
            </a:pPr>
            <a:r>
              <a:rPr lang="sv-SE" sz="2000" dirty="0"/>
              <a:t>Att stärka patienten genom ökad kunskap om sjukdom, behandling samt hur patienten själv kan påverka sjukdomsförloppet</a:t>
            </a:r>
          </a:p>
          <a:p>
            <a:pPr marL="342900" indent="-342900">
              <a:lnSpc>
                <a:spcPct val="100000"/>
              </a:lnSpc>
              <a:spcBef>
                <a:spcPts val="600"/>
              </a:spcBef>
              <a:spcAft>
                <a:spcPts val="600"/>
              </a:spcAft>
              <a:buFont typeface="Arial" panose="020B0604020202020204" pitchFamily="34" charset="0"/>
              <a:buChar char="•"/>
            </a:pPr>
            <a:r>
              <a:rPr lang="sv-SE" sz="2000" dirty="0"/>
              <a:t>Alla yrkeskategorier bidrar till att vården ges i samråd med patienten utifrån patientens behov och möjligheter</a:t>
            </a:r>
          </a:p>
          <a:p>
            <a:pPr>
              <a:spcAft>
                <a:spcPts val="600"/>
              </a:spcAft>
            </a:pPr>
            <a:endParaRPr lang="sv-SE" dirty="0"/>
          </a:p>
        </p:txBody>
      </p:sp>
      <p:sp>
        <p:nvSpPr>
          <p:cNvPr id="8" name="textruta 7"/>
          <p:cNvSpPr txBox="1"/>
          <p:nvPr/>
        </p:nvSpPr>
        <p:spPr>
          <a:xfrm>
            <a:off x="10101942" y="176805"/>
            <a:ext cx="2233641"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 - etablerad</a:t>
            </a:r>
          </a:p>
        </p:txBody>
      </p:sp>
      <p:pic>
        <p:nvPicPr>
          <p:cNvPr id="3" name="Bildobjekt 2" descr="En bild som visar person, inomhus, tak&#10;&#10;Automatiskt genererad beskrivning">
            <a:extLst>
              <a:ext uri="{FF2B5EF4-FFF2-40B4-BE49-F238E27FC236}">
                <a16:creationId xmlns:a16="http://schemas.microsoft.com/office/drawing/2014/main" id="{331830C2-9759-4CF5-9ED4-B2DD91D35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33277" cy="6640286"/>
          </a:xfrm>
          <a:prstGeom prst="rect">
            <a:avLst/>
          </a:prstGeom>
        </p:spPr>
      </p:pic>
    </p:spTree>
    <p:extLst>
      <p:ext uri="{BB962C8B-B14F-4D97-AF65-F5344CB8AC3E}">
        <p14:creationId xmlns:p14="http://schemas.microsoft.com/office/powerpoint/2010/main" val="157024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6" name="think-cell Slide" r:id="rId6" imgW="395" imgH="394" progId="TCLayout.ActiveDocument.1">
                  <p:embed/>
                </p:oleObj>
              </mc:Choice>
              <mc:Fallback>
                <p:oleObj name="think-cell Slide" r:id="rId6"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988742" y="445288"/>
            <a:ext cx="9144000" cy="609793"/>
          </a:xfrm>
        </p:spPr>
        <p:txBody>
          <a:bodyPr>
            <a:normAutofit/>
          </a:bodyPr>
          <a:lstStyle/>
          <a:p>
            <a:r>
              <a:rPr lang="sv-SE" dirty="0"/>
              <a:t>Vad kommer att följas upp (urval)</a:t>
            </a:r>
          </a:p>
        </p:txBody>
      </p:sp>
      <p:sp>
        <p:nvSpPr>
          <p:cNvPr id="9" name="Rectangle 8">
            <a:extLst>
              <a:ext uri="{FF2B5EF4-FFF2-40B4-BE49-F238E27FC236}">
                <a16:creationId xmlns:a16="http://schemas.microsoft.com/office/drawing/2014/main" id="{833526B6-D4F9-4B22-AC5A-C610BB2A6702}"/>
              </a:ext>
            </a:extLst>
          </p:cNvPr>
          <p:cNvSpPr/>
          <p:nvPr/>
        </p:nvSpPr>
        <p:spPr>
          <a:xfrm>
            <a:off x="984468" y="1560384"/>
            <a:ext cx="4909649"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 - Resultat</a:t>
            </a:r>
          </a:p>
        </p:txBody>
      </p:sp>
      <p:sp>
        <p:nvSpPr>
          <p:cNvPr id="10" name="Rectangle 9">
            <a:extLst>
              <a:ext uri="{FF2B5EF4-FFF2-40B4-BE49-F238E27FC236}">
                <a16:creationId xmlns:a16="http://schemas.microsoft.com/office/drawing/2014/main" id="{B6A3914D-6AB0-4643-82B5-C41FCC809901}"/>
              </a:ext>
            </a:extLst>
          </p:cNvPr>
          <p:cNvSpPr/>
          <p:nvPr/>
        </p:nvSpPr>
        <p:spPr>
          <a:xfrm>
            <a:off x="988742" y="2352708"/>
            <a:ext cx="4905375" cy="3240867"/>
          </a:xfrm>
          <a:prstGeom prst="rect">
            <a:avLst/>
          </a:prstGeom>
          <a:solidFill>
            <a:schemeClr val="accent1"/>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endParaRPr lang="sv-SE" sz="2200" dirty="0">
              <a:solidFill>
                <a:schemeClr val="bg1"/>
              </a:solidFill>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Andel med låg sjukdomsaktivitet enligt DAS28 vid etablerad RA</a:t>
            </a: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Smärta enligt VAS vid etablerad RA</a:t>
            </a: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Andel som uppnår Socialstyrelsens rekommendationer för fysisk aktivitet</a:t>
            </a: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Andel med nedsatt arbetsförmåga</a:t>
            </a:r>
          </a:p>
        </p:txBody>
      </p:sp>
      <p:sp>
        <p:nvSpPr>
          <p:cNvPr id="13" name="Rectangle 12">
            <a:extLst>
              <a:ext uri="{FF2B5EF4-FFF2-40B4-BE49-F238E27FC236}">
                <a16:creationId xmlns:a16="http://schemas.microsoft.com/office/drawing/2014/main" id="{13F30D1A-8F25-4810-A47A-39C95C855260}"/>
              </a:ext>
            </a:extLst>
          </p:cNvPr>
          <p:cNvSpPr/>
          <p:nvPr/>
        </p:nvSpPr>
        <p:spPr>
          <a:xfrm>
            <a:off x="6254309" y="2352707"/>
            <a:ext cx="4998334" cy="3240868"/>
          </a:xfrm>
          <a:prstGeom prst="rect">
            <a:avLst/>
          </a:prstGeom>
          <a:solidFill>
            <a:schemeClr val="accent1"/>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lvl="0" indent="-342900">
              <a:spcBef>
                <a:spcPts val="600"/>
              </a:spcBef>
              <a:buFont typeface="Arial" panose="020B0604020202020204" pitchFamily="34" charset="0"/>
              <a:buChar char="•"/>
            </a:pPr>
            <a:endParaRPr lang="sv-SE" sz="2200" dirty="0">
              <a:solidFill>
                <a:schemeClr val="bg1"/>
              </a:solidFill>
              <a:ea typeface="Calibri" panose="020F0502020204030204" pitchFamily="34" charset="0"/>
              <a:cs typeface="Arial" panose="020B0604020202020204" pitchFamily="34" charset="0"/>
            </a:endParaRP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Total täckningsgrad i SRQ</a:t>
            </a: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Täckningsgrad av smärtskattning enligt VAS i SRQ </a:t>
            </a:r>
          </a:p>
          <a:p>
            <a:pPr marL="342900" lvl="0" indent="-342900">
              <a:spcBef>
                <a:spcPts val="600"/>
              </a:spcBef>
              <a:buFont typeface="Arial" panose="020B0604020202020204" pitchFamily="34" charset="0"/>
              <a:buChar char="•"/>
            </a:pPr>
            <a:r>
              <a:rPr lang="sv-SE" sz="2200" dirty="0">
                <a:solidFill>
                  <a:schemeClr val="bg1"/>
                </a:solidFill>
                <a:ea typeface="Calibri" panose="020F0502020204030204" pitchFamily="34" charset="0"/>
                <a:cs typeface="Arial" panose="020B0604020202020204" pitchFamily="34" charset="0"/>
              </a:rPr>
              <a:t>Täckningsgrad av funktionsskattning enligt HAQ i SRQ</a:t>
            </a:r>
          </a:p>
          <a:p>
            <a:pPr lvl="0">
              <a:spcBef>
                <a:spcPts val="600"/>
              </a:spcBef>
            </a:pPr>
            <a:endParaRPr lang="sv-SE" sz="2200" dirty="0">
              <a:solidFill>
                <a:schemeClr val="bg1"/>
              </a:solidFill>
              <a:ea typeface="Calibri" panose="020F0502020204030204" pitchFamily="34" charset="0"/>
              <a:cs typeface="Arial" panose="020B0604020202020204" pitchFamily="34" charset="0"/>
            </a:endParaRPr>
          </a:p>
        </p:txBody>
      </p:sp>
      <p:pic>
        <p:nvPicPr>
          <p:cNvPr id="12" name="Picture 21">
            <a:extLst>
              <a:ext uri="{FF2B5EF4-FFF2-40B4-BE49-F238E27FC236}">
                <a16:creationId xmlns:a16="http://schemas.microsoft.com/office/drawing/2014/main" id="{6650076E-DDDA-425F-811D-9F7850FFFA5E}"/>
              </a:ext>
            </a:extLst>
          </p:cNvPr>
          <p:cNvPicPr>
            <a:picLocks noChangeAspect="1"/>
          </p:cNvPicPr>
          <p:nvPr/>
        </p:nvPicPr>
        <p:blipFill>
          <a:blip r:embed="rId8"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76558" y="1326807"/>
            <a:ext cx="1023016" cy="754175"/>
          </a:xfrm>
          <a:prstGeom prst="rect">
            <a:avLst/>
          </a:prstGeom>
        </p:spPr>
      </p:pic>
      <p:sp>
        <p:nvSpPr>
          <p:cNvPr id="14" name="Rectangle 13">
            <a:extLst>
              <a:ext uri="{FF2B5EF4-FFF2-40B4-BE49-F238E27FC236}">
                <a16:creationId xmlns:a16="http://schemas.microsoft.com/office/drawing/2014/main" id="{F5EFE918-B768-4D36-9D56-383F0BD01BC0}"/>
              </a:ext>
            </a:extLst>
          </p:cNvPr>
          <p:cNvSpPr/>
          <p:nvPr/>
        </p:nvSpPr>
        <p:spPr>
          <a:xfrm>
            <a:off x="6254309" y="1564430"/>
            <a:ext cx="4998334"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377D7A"/>
                </a:solidFill>
                <a:effectLst/>
                <a:uLnTx/>
                <a:uFillTx/>
                <a:latin typeface="Calibri" panose="020F0502020204030204"/>
                <a:ea typeface="+mn-ea"/>
                <a:cs typeface="+mn-cs"/>
              </a:rPr>
              <a:t>Indikatorer (målvärde) - Process</a:t>
            </a:r>
          </a:p>
        </p:txBody>
      </p:sp>
      <p:pic>
        <p:nvPicPr>
          <p:cNvPr id="22" name="Picture 21">
            <a:extLst>
              <a:ext uri="{FF2B5EF4-FFF2-40B4-BE49-F238E27FC236}">
                <a16:creationId xmlns:a16="http://schemas.microsoft.com/office/drawing/2014/main" id="{6650076E-DDDA-425F-811D-9F7850FFFA5E}"/>
              </a:ext>
            </a:extLst>
          </p:cNvPr>
          <p:cNvPicPr>
            <a:picLocks noChangeAspect="1"/>
          </p:cNvPicPr>
          <p:nvPr/>
        </p:nvPicPr>
        <p:blipFill>
          <a:blip r:embed="rId8"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21633" y="1333203"/>
            <a:ext cx="1023016" cy="754175"/>
          </a:xfrm>
          <a:prstGeom prst="rect">
            <a:avLst/>
          </a:prstGeom>
        </p:spPr>
      </p:pic>
      <p:sp>
        <p:nvSpPr>
          <p:cNvPr id="15" name="textruta 14">
            <a:extLst>
              <a:ext uri="{FF2B5EF4-FFF2-40B4-BE49-F238E27FC236}">
                <a16:creationId xmlns:a16="http://schemas.microsoft.com/office/drawing/2014/main" id="{B8277FD3-CAF2-4D3D-AF4E-2E64BA1EB3D9}"/>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spTree>
    <p:extLst>
      <p:ext uri="{BB962C8B-B14F-4D97-AF65-F5344CB8AC3E}">
        <p14:creationId xmlns:p14="http://schemas.microsoft.com/office/powerpoint/2010/main" val="7195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3C1315B-966D-4080-901C-58B430CC0E5D}"/>
              </a:ext>
            </a:extLst>
          </p:cNvPr>
          <p:cNvSpPr/>
          <p:nvPr/>
        </p:nvSpPr>
        <p:spPr>
          <a:xfrm>
            <a:off x="10406011" y="5732378"/>
            <a:ext cx="1785989" cy="88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0"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13868" y="319527"/>
            <a:ext cx="9144000" cy="609793"/>
          </a:xfrm>
        </p:spPr>
        <p:txBody>
          <a:bodyPr>
            <a:noAutofit/>
          </a:bodyPr>
          <a:lstStyle/>
          <a:p>
            <a:r>
              <a:rPr lang="sv-SE" dirty="0"/>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13868" y="1339683"/>
            <a:ext cx="4681544" cy="521351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chemeClr val="bg1"/>
                </a:solidFill>
              </a:rPr>
              <a:t>Fördelar/vinster</a:t>
            </a:r>
          </a:p>
          <a:p>
            <a:pPr marL="285750" lvl="0" indent="-285750">
              <a:spcBef>
                <a:spcPts val="500"/>
              </a:spcBef>
              <a:buFont typeface="Arial" panose="020B0604020202020204" pitchFamily="34" charset="0"/>
              <a:buChar char="•"/>
              <a:defRPr/>
            </a:pPr>
            <a:r>
              <a:rPr lang="sv-SE" sz="1600" dirty="0">
                <a:solidFill>
                  <a:schemeClr val="bg1"/>
                </a:solidFill>
              </a:rPr>
              <a:t>Ett välstrukturerat omhändertagande med vård och behandling enligt aktuellt kunskapsläge både vid lågaktiv respektive aktiv sjukdom</a:t>
            </a:r>
          </a:p>
          <a:p>
            <a:pPr marL="285750" lvl="0" indent="-285750">
              <a:spcBef>
                <a:spcPts val="500"/>
              </a:spcBef>
              <a:buFont typeface="Arial" panose="020B0604020202020204" pitchFamily="34" charset="0"/>
              <a:buChar char="•"/>
              <a:defRPr/>
            </a:pPr>
            <a:r>
              <a:rPr lang="sv-SE" sz="1600" dirty="0">
                <a:solidFill>
                  <a:schemeClr val="bg1"/>
                </a:solidFill>
              </a:rPr>
              <a:t>Förebyggande och rehabiliterande åtgärder ska erbjudas utifrån behov både vid lågaktiv och aktiv sjukdom och vara en integrerad del  i omhändertagandet vid etablerad RA</a:t>
            </a:r>
          </a:p>
          <a:p>
            <a:pPr marL="285750" lvl="0" indent="-285750">
              <a:spcBef>
                <a:spcPts val="500"/>
              </a:spcBef>
              <a:buFont typeface="Arial" panose="020B0604020202020204" pitchFamily="34" charset="0"/>
              <a:buChar char="•"/>
              <a:defRPr/>
            </a:pPr>
            <a:r>
              <a:rPr lang="sv-SE" sz="1600" dirty="0">
                <a:solidFill>
                  <a:schemeClr val="bg1"/>
                </a:solidFill>
              </a:rPr>
              <a:t>Vid planerad och konstaterad graviditet erbjuds ett strukturerat omhändertagande enligt befintliga rekommendationer</a:t>
            </a:r>
          </a:p>
          <a:p>
            <a:pPr marL="285750" indent="-285750">
              <a:spcBef>
                <a:spcPts val="500"/>
              </a:spcBef>
              <a:buFont typeface="Arial" panose="020B0604020202020204" pitchFamily="34" charset="0"/>
              <a:buChar char="•"/>
              <a:defRPr/>
            </a:pPr>
            <a:r>
              <a:rPr lang="sv-SE" sz="1600" dirty="0">
                <a:solidFill>
                  <a:schemeClr val="bg1"/>
                </a:solidFill>
              </a:rPr>
              <a:t>Skapar förutsättningar för ett strukturerat omhändertagande som kan följas upp och utvärderas </a:t>
            </a:r>
          </a:p>
          <a:p>
            <a:pPr marL="285750" indent="-285750">
              <a:spcBef>
                <a:spcPts val="500"/>
              </a:spcBef>
              <a:buFont typeface="Arial" panose="020B0604020202020204" pitchFamily="34" charset="0"/>
              <a:buChar char="•"/>
              <a:defRPr/>
            </a:pPr>
            <a:r>
              <a:rPr lang="sv-SE" sz="1600" dirty="0">
                <a:solidFill>
                  <a:schemeClr val="bg1"/>
                </a:solidFill>
              </a:rPr>
              <a:t>Skapar förutsättningar för mer jämlik vård </a:t>
            </a:r>
          </a:p>
          <a:p>
            <a:pPr marL="285750" indent="-285750">
              <a:spcBef>
                <a:spcPts val="500"/>
              </a:spcBef>
              <a:buFont typeface="Arial" panose="020B0604020202020204" pitchFamily="34" charset="0"/>
              <a:buChar char="•"/>
              <a:defRPr/>
            </a:pPr>
            <a:r>
              <a:rPr lang="sv-SE" sz="1600" dirty="0">
                <a:solidFill>
                  <a:schemeClr val="bg1"/>
                </a:solidFill>
              </a:rPr>
              <a:t>Ökar möjligheter för individens delaktighet i vård och behandling samt eget ansvar för hälsosamma levnadsvanor </a:t>
            </a:r>
          </a:p>
          <a:p>
            <a:pPr lvl="0">
              <a:spcBef>
                <a:spcPts val="600"/>
              </a:spcBef>
              <a:defRPr/>
            </a:pPr>
            <a:endParaRPr lang="sv-SE" sz="2000" b="1" dirty="0">
              <a:solidFill>
                <a:schemeClr val="bg1"/>
              </a:solidFill>
            </a:endParaRPr>
          </a:p>
        </p:txBody>
      </p:sp>
      <p:sp>
        <p:nvSpPr>
          <p:cNvPr id="9" name="Rectangle 8">
            <a:extLst>
              <a:ext uri="{FF2B5EF4-FFF2-40B4-BE49-F238E27FC236}">
                <a16:creationId xmlns:a16="http://schemas.microsoft.com/office/drawing/2014/main" id="{B0B07D15-DBC9-4A8D-93AF-5B2C4F8F0C21}"/>
              </a:ext>
            </a:extLst>
          </p:cNvPr>
          <p:cNvSpPr/>
          <p:nvPr/>
        </p:nvSpPr>
        <p:spPr>
          <a:xfrm>
            <a:off x="7035969" y="1324956"/>
            <a:ext cx="4681544" cy="521351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400" b="1" dirty="0">
                <a:solidFill>
                  <a:schemeClr val="bg1"/>
                </a:solidFill>
              </a:rPr>
              <a:t>Eventuella risker/svårigheter</a:t>
            </a:r>
          </a:p>
          <a:p>
            <a:pPr marL="285750" indent="-285750">
              <a:spcBef>
                <a:spcPts val="500"/>
              </a:spcBef>
              <a:buFont typeface="Arial" panose="020B0604020202020204" pitchFamily="34" charset="0"/>
              <a:buChar char="•"/>
              <a:defRPr/>
            </a:pPr>
            <a:r>
              <a:rPr lang="sv-SE" sz="1700" dirty="0">
                <a:solidFill>
                  <a:schemeClr val="bg1"/>
                </a:solidFill>
              </a:rPr>
              <a:t>Undanträngning av patienter med andra inflammatoriska reumatisk sjukdomar som också följs inom reumatologisk specialistvård</a:t>
            </a:r>
          </a:p>
          <a:p>
            <a:pPr marL="285750" indent="-285750">
              <a:spcBef>
                <a:spcPts val="500"/>
              </a:spcBef>
              <a:buFont typeface="Arial" panose="020B0604020202020204" pitchFamily="34" charset="0"/>
              <a:buChar char="•"/>
              <a:defRPr/>
            </a:pPr>
            <a:r>
              <a:rPr lang="sv-SE" sz="1700" dirty="0">
                <a:solidFill>
                  <a:schemeClr val="bg1"/>
                </a:solidFill>
              </a:rPr>
              <a:t>Resursbrist vad gäller tillgång till rätt kompetens och möjlig kostnadsökning för anställning/utbildning/fortbildning</a:t>
            </a:r>
          </a:p>
          <a:p>
            <a:pPr marL="285750" indent="-285750">
              <a:spcBef>
                <a:spcPts val="500"/>
              </a:spcBef>
              <a:buFont typeface="Arial" panose="020B0604020202020204" pitchFamily="34" charset="0"/>
              <a:buChar char="•"/>
              <a:defRPr/>
            </a:pPr>
            <a:r>
              <a:rPr lang="sv-SE" sz="1700" dirty="0">
                <a:solidFill>
                  <a:schemeClr val="bg1"/>
                </a:solidFill>
              </a:rPr>
              <a:t>Organisatorisk svårigheter om inte alla yrkeskompetenser finns inom samma vårdgivare</a:t>
            </a:r>
          </a:p>
          <a:p>
            <a:pPr marL="285750" indent="-285750">
              <a:spcBef>
                <a:spcPts val="500"/>
              </a:spcBef>
              <a:buFont typeface="Arial" panose="020B0604020202020204" pitchFamily="34" charset="0"/>
              <a:buChar char="•"/>
              <a:defRPr/>
            </a:pPr>
            <a:r>
              <a:rPr lang="sv-SE" sz="1700" dirty="0">
                <a:solidFill>
                  <a:schemeClr val="bg1"/>
                </a:solidFill>
              </a:rPr>
              <a:t>För rättvisande uppföljning krävs hög täckningsgrad och komplett registrering i SRQ</a:t>
            </a:r>
          </a:p>
          <a:p>
            <a:pPr marL="285750" indent="-285750">
              <a:spcBef>
                <a:spcPts val="500"/>
              </a:spcBef>
              <a:buFont typeface="Arial" panose="020B0604020202020204" pitchFamily="34" charset="0"/>
              <a:buChar char="•"/>
              <a:defRPr/>
            </a:pPr>
            <a:r>
              <a:rPr lang="sv-SE" sz="1700" dirty="0">
                <a:solidFill>
                  <a:schemeClr val="bg1"/>
                </a:solidFill>
              </a:rPr>
              <a:t>Vissa indikatorer kan idag inte följas i tillgängliga sjukvårdsadministrativa system men utveckling pågår</a:t>
            </a:r>
          </a:p>
          <a:p>
            <a:pPr lvl="0">
              <a:spcBef>
                <a:spcPts val="600"/>
              </a:spcBef>
              <a:defRPr/>
            </a:pPr>
            <a:endParaRPr lang="sv-SE" b="1" dirty="0">
              <a:solidFill>
                <a:schemeClr val="bg1"/>
              </a:solidFill>
            </a:endParaRP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76079" y="2759373"/>
            <a:ext cx="2039842" cy="2039842"/>
          </a:xfrm>
          <a:prstGeom prst="rect">
            <a:avLst/>
          </a:prstGeom>
          <a:effectLst>
            <a:outerShdw blurRad="50800" dist="38100" dir="2700000" algn="tl" rotWithShape="0">
              <a:prstClr val="black">
                <a:alpha val="40000"/>
              </a:prstClr>
            </a:outerShdw>
          </a:effectLst>
        </p:spPr>
      </p:pic>
      <p:sp>
        <p:nvSpPr>
          <p:cNvPr id="11" name="textruta 10">
            <a:extLst>
              <a:ext uri="{FF2B5EF4-FFF2-40B4-BE49-F238E27FC236}">
                <a16:creationId xmlns:a16="http://schemas.microsoft.com/office/drawing/2014/main" id="{3431BDFA-81BA-4D5D-8FD1-BD88520F3642}"/>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spTree>
    <p:extLst>
      <p:ext uri="{BB962C8B-B14F-4D97-AF65-F5344CB8AC3E}">
        <p14:creationId xmlns:p14="http://schemas.microsoft.com/office/powerpoint/2010/main" val="225433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ctrTitle"/>
          </p:nvPr>
        </p:nvSpPr>
        <p:spPr>
          <a:xfrm>
            <a:off x="1090050" y="380458"/>
            <a:ext cx="9144000" cy="609793"/>
          </a:xfrm>
        </p:spPr>
        <p:txBody>
          <a:bodyPr>
            <a:normAutofit/>
          </a:bodyPr>
          <a:lstStyle/>
          <a:p>
            <a:r>
              <a:rPr lang="sv-SE" sz="3600" dirty="0"/>
              <a:t>Deltagare i den nationella arbetsgruppen</a:t>
            </a:r>
          </a:p>
        </p:txBody>
      </p:sp>
      <p:sp>
        <p:nvSpPr>
          <p:cNvPr id="7" name="Rectangle 5">
            <a:extLst>
              <a:ext uri="{FF2B5EF4-FFF2-40B4-BE49-F238E27FC236}">
                <a16:creationId xmlns:a16="http://schemas.microsoft.com/office/drawing/2014/main" id="{01F77448-64CF-4386-8406-839026FD8FC9}"/>
              </a:ext>
            </a:extLst>
          </p:cNvPr>
          <p:cNvSpPr/>
          <p:nvPr/>
        </p:nvSpPr>
        <p:spPr>
          <a:xfrm>
            <a:off x="1162050" y="6133186"/>
            <a:ext cx="9000000" cy="432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ts val="600"/>
              </a:spcBef>
            </a:pPr>
            <a:r>
              <a:rPr lang="sv-SE" sz="2000" dirty="0"/>
              <a:t>Referensgrupp utsedd av NPO reumatiska sjukdomar</a:t>
            </a:r>
          </a:p>
        </p:txBody>
      </p:sp>
      <p:sp>
        <p:nvSpPr>
          <p:cNvPr id="3" name="Rektangel 2">
            <a:extLst>
              <a:ext uri="{FF2B5EF4-FFF2-40B4-BE49-F238E27FC236}">
                <a16:creationId xmlns:a16="http://schemas.microsoft.com/office/drawing/2014/main" id="{87518FB6-44D9-4E80-8659-480FB38B0DDA}"/>
              </a:ext>
            </a:extLst>
          </p:cNvPr>
          <p:cNvSpPr/>
          <p:nvPr/>
        </p:nvSpPr>
        <p:spPr>
          <a:xfrm>
            <a:off x="5408150" y="2727960"/>
            <a:ext cx="3659650" cy="584775"/>
          </a:xfrm>
          <a:prstGeom prst="rect">
            <a:avLst/>
          </a:prstGeom>
        </p:spPr>
        <p:txBody>
          <a:bodyPr wrap="square">
            <a:spAutoFit/>
          </a:bodyPr>
          <a:lstStyle/>
          <a:p>
            <a:r>
              <a:rPr lang="sv-SE" sz="3200" dirty="0">
                <a:highlight>
                  <a:srgbClr val="FFFF00"/>
                </a:highlight>
              </a:rPr>
              <a:t>Gammal bild</a:t>
            </a:r>
          </a:p>
        </p:txBody>
      </p:sp>
      <p:graphicFrame>
        <p:nvGraphicFramePr>
          <p:cNvPr id="4" name="Tabell 3">
            <a:extLst>
              <a:ext uri="{FF2B5EF4-FFF2-40B4-BE49-F238E27FC236}">
                <a16:creationId xmlns:a16="http://schemas.microsoft.com/office/drawing/2014/main" id="{A6775E5D-8EC7-4ABA-B9C8-977E4086AB18}"/>
              </a:ext>
            </a:extLst>
          </p:cNvPr>
          <p:cNvGraphicFramePr>
            <a:graphicFrameLocks noGrp="1"/>
          </p:cNvGraphicFramePr>
          <p:nvPr>
            <p:extLst>
              <p:ext uri="{D42A27DB-BD31-4B8C-83A1-F6EECF244321}">
                <p14:modId xmlns:p14="http://schemas.microsoft.com/office/powerpoint/2010/main" val="2647793325"/>
              </p:ext>
            </p:extLst>
          </p:nvPr>
        </p:nvGraphicFramePr>
        <p:xfrm>
          <a:off x="1162050" y="1226634"/>
          <a:ext cx="9010652" cy="482400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19031">
                  <a:extLst>
                    <a:ext uri="{9D8B030D-6E8A-4147-A177-3AD203B41FA5}">
                      <a16:colId xmlns:a16="http://schemas.microsoft.com/office/drawing/2014/main" val="3097675802"/>
                    </a:ext>
                  </a:extLst>
                </a:gridCol>
                <a:gridCol w="1270172">
                  <a:extLst>
                    <a:ext uri="{9D8B030D-6E8A-4147-A177-3AD203B41FA5}">
                      <a16:colId xmlns:a16="http://schemas.microsoft.com/office/drawing/2014/main" val="2257998911"/>
                    </a:ext>
                  </a:extLst>
                </a:gridCol>
                <a:gridCol w="1974936">
                  <a:extLst>
                    <a:ext uri="{9D8B030D-6E8A-4147-A177-3AD203B41FA5}">
                      <a16:colId xmlns:a16="http://schemas.microsoft.com/office/drawing/2014/main" val="2391016447"/>
                    </a:ext>
                  </a:extLst>
                </a:gridCol>
                <a:gridCol w="1551880">
                  <a:extLst>
                    <a:ext uri="{9D8B030D-6E8A-4147-A177-3AD203B41FA5}">
                      <a16:colId xmlns:a16="http://schemas.microsoft.com/office/drawing/2014/main" val="2958456824"/>
                    </a:ext>
                  </a:extLst>
                </a:gridCol>
                <a:gridCol w="1411522">
                  <a:extLst>
                    <a:ext uri="{9D8B030D-6E8A-4147-A177-3AD203B41FA5}">
                      <a16:colId xmlns:a16="http://schemas.microsoft.com/office/drawing/2014/main" val="3795148964"/>
                    </a:ext>
                  </a:extLst>
                </a:gridCol>
                <a:gridCol w="1283111">
                  <a:extLst>
                    <a:ext uri="{9D8B030D-6E8A-4147-A177-3AD203B41FA5}">
                      <a16:colId xmlns:a16="http://schemas.microsoft.com/office/drawing/2014/main" val="1861207636"/>
                    </a:ext>
                  </a:extLst>
                </a:gridCol>
              </a:tblGrid>
              <a:tr h="404123">
                <a:tc>
                  <a:txBody>
                    <a:bodyPr/>
                    <a:lstStyle/>
                    <a:p>
                      <a:pPr>
                        <a:spcBef>
                          <a:spcPts val="300"/>
                        </a:spcBef>
                        <a:spcAft>
                          <a:spcPts val="300"/>
                        </a:spcAft>
                      </a:pPr>
                      <a:r>
                        <a:rPr lang="sv-SE" sz="1200" i="1">
                          <a:effectLst>
                            <a:outerShdw blurRad="38100" dist="38100" dir="2700000" algn="tl">
                              <a:srgbClr val="000000">
                                <a:alpha val="43137"/>
                              </a:srgbClr>
                            </a:outerShdw>
                          </a:effectLst>
                        </a:rPr>
                        <a:t>Namn</a:t>
                      </a:r>
                      <a:endParaRPr lang="sv-SE" sz="1200" i="1">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i="1">
                          <a:effectLst>
                            <a:outerShdw blurRad="38100" dist="38100" dir="2700000" algn="tl">
                              <a:srgbClr val="000000">
                                <a:alpha val="43137"/>
                              </a:srgbClr>
                            </a:outerShdw>
                          </a:effectLst>
                        </a:rPr>
                        <a:t>Akademisk titel</a:t>
                      </a:r>
                      <a:endParaRPr lang="sv-SE" sz="1200" i="1">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i="1">
                          <a:effectLst>
                            <a:outerShdw blurRad="38100" dist="38100" dir="2700000" algn="tl">
                              <a:srgbClr val="000000">
                                <a:alpha val="43137"/>
                              </a:srgbClr>
                            </a:outerShdw>
                          </a:effectLst>
                        </a:rPr>
                        <a:t>Yrkestitel/</a:t>
                      </a:r>
                      <a:br>
                        <a:rPr lang="sv-SE" sz="1200" i="1">
                          <a:effectLst>
                            <a:outerShdw blurRad="38100" dist="38100" dir="2700000" algn="tl">
                              <a:srgbClr val="000000">
                                <a:alpha val="43137"/>
                              </a:srgbClr>
                            </a:outerShdw>
                          </a:effectLst>
                        </a:rPr>
                      </a:br>
                      <a:r>
                        <a:rPr lang="sv-SE" sz="1200" i="1">
                          <a:effectLst>
                            <a:outerShdw blurRad="38100" dist="38100" dir="2700000" algn="tl">
                              <a:srgbClr val="000000">
                                <a:alpha val="43137"/>
                              </a:srgbClr>
                            </a:outerShdw>
                          </a:effectLst>
                        </a:rPr>
                        <a:t>patientföreträdare</a:t>
                      </a:r>
                      <a:endParaRPr lang="sv-SE" sz="1200" i="1">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i="1">
                          <a:effectLst>
                            <a:outerShdw blurRad="38100" dist="38100" dir="2700000" algn="tl">
                              <a:srgbClr val="000000">
                                <a:alpha val="43137"/>
                              </a:srgbClr>
                            </a:outerShdw>
                          </a:effectLst>
                        </a:rPr>
                        <a:t>Organisation/ tjänsteställe</a:t>
                      </a:r>
                      <a:endParaRPr lang="sv-SE" sz="1200" i="1">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i="1">
                          <a:effectLst>
                            <a:outerShdw blurRad="38100" dist="38100" dir="2700000" algn="tl">
                              <a:srgbClr val="000000">
                                <a:alpha val="43137"/>
                              </a:srgbClr>
                            </a:outerShdw>
                          </a:effectLst>
                        </a:rPr>
                        <a:t>Ort, kommun eller region</a:t>
                      </a:r>
                      <a:endParaRPr lang="sv-SE" sz="1200" i="1">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i="1" dirty="0">
                          <a:effectLst>
                            <a:outerShdw blurRad="38100" dist="38100" dir="2700000" algn="tl">
                              <a:srgbClr val="000000">
                                <a:alpha val="43137"/>
                              </a:srgbClr>
                            </a:outerShdw>
                          </a:effectLst>
                        </a:rPr>
                        <a:t>Övrig roll i arbetsgruppen</a:t>
                      </a:r>
                      <a:endParaRPr lang="sv-SE" sz="1200" i="1" dirty="0">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812968650"/>
                  </a:ext>
                </a:extLst>
              </a:tr>
              <a:tr h="397754">
                <a:tc>
                  <a:txBody>
                    <a:bodyPr/>
                    <a:lstStyle/>
                    <a:p>
                      <a:pPr algn="l">
                        <a:spcBef>
                          <a:spcPts val="300"/>
                        </a:spcBef>
                        <a:spcAft>
                          <a:spcPts val="300"/>
                        </a:spcAft>
                      </a:pPr>
                      <a:r>
                        <a:rPr lang="sv-SE" sz="1200">
                          <a:effectLst/>
                        </a:rPr>
                        <a:t>Anna Svärd</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Medicine doktor</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Specialistläkare reumatologi</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Falu lasarett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Dalarna</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2492946028"/>
                  </a:ext>
                </a:extLst>
              </a:tr>
              <a:tr h="404123">
                <a:tc>
                  <a:txBody>
                    <a:bodyPr/>
                    <a:lstStyle/>
                    <a:p>
                      <a:pPr algn="l">
                        <a:spcBef>
                          <a:spcPts val="300"/>
                        </a:spcBef>
                        <a:spcAft>
                          <a:spcPts val="300"/>
                        </a:spcAft>
                      </a:pPr>
                      <a:r>
                        <a:rPr lang="sv-SE" sz="1200">
                          <a:effectLst/>
                        </a:rPr>
                        <a:t>Anna Södergren</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Docent</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Specialistläkare reumatologi</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Norrlands universitetssjukhus</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Västerbotten</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4088112627"/>
                  </a:ext>
                </a:extLst>
              </a:tr>
              <a:tr h="404123">
                <a:tc>
                  <a:txBody>
                    <a:bodyPr/>
                    <a:lstStyle/>
                    <a:p>
                      <a:pPr algn="l">
                        <a:spcBef>
                          <a:spcPts val="300"/>
                        </a:spcBef>
                        <a:spcAft>
                          <a:spcPts val="300"/>
                        </a:spcAft>
                      </a:pPr>
                      <a:r>
                        <a:rPr lang="sv-SE" sz="1200">
                          <a:effectLst/>
                        </a:rPr>
                        <a:t>Cecilia Carlens</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Medicine doktor</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Specialistläkare reumatologi</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Karolinska Universitetssjukhuset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Stockholm</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Ordförande</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3750243612"/>
                  </a:ext>
                </a:extLst>
              </a:tr>
              <a:tr h="404123">
                <a:tc>
                  <a:txBody>
                    <a:bodyPr/>
                    <a:lstStyle/>
                    <a:p>
                      <a:pPr algn="l">
                        <a:spcBef>
                          <a:spcPts val="300"/>
                        </a:spcBef>
                        <a:spcAft>
                          <a:spcPts val="300"/>
                        </a:spcAft>
                      </a:pPr>
                      <a:r>
                        <a:rPr lang="sv-SE" sz="1200">
                          <a:effectLst/>
                        </a:rPr>
                        <a:t>Lena Bäckström</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 </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Specialistläkare allmänmedicin</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Ektorps vårdcentral</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Stockholm</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738283725"/>
                  </a:ext>
                </a:extLst>
              </a:tr>
              <a:tr h="404123">
                <a:tc>
                  <a:txBody>
                    <a:bodyPr/>
                    <a:lstStyle/>
                    <a:p>
                      <a:pPr algn="l">
                        <a:spcBef>
                          <a:spcPts val="300"/>
                        </a:spcBef>
                        <a:spcAft>
                          <a:spcPts val="300"/>
                        </a:spcAft>
                      </a:pPr>
                      <a:r>
                        <a:rPr lang="sv-SE" sz="1200">
                          <a:effectLst/>
                        </a:rPr>
                        <a:t>Malin Regardt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Medicine doktor</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Arbetsterapeut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Karolinska Universitetssjukhuset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Stockholm</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NPO representant</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1474705343"/>
                  </a:ext>
                </a:extLst>
              </a:tr>
              <a:tr h="404123">
                <a:tc>
                  <a:txBody>
                    <a:bodyPr/>
                    <a:lstStyle/>
                    <a:p>
                      <a:pPr algn="l">
                        <a:spcBef>
                          <a:spcPts val="300"/>
                        </a:spcBef>
                        <a:spcAft>
                          <a:spcPts val="300"/>
                        </a:spcAft>
                      </a:pPr>
                      <a:r>
                        <a:rPr lang="sv-SE" sz="1200">
                          <a:effectLst/>
                        </a:rPr>
                        <a:t>Mats Dehlin</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Docent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Specialistläkare reumatologi</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Sahlgrenska Universitetssjukhuset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Västra Götaland</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2736702048"/>
                  </a:ext>
                </a:extLst>
              </a:tr>
              <a:tr h="404123">
                <a:tc>
                  <a:txBody>
                    <a:bodyPr/>
                    <a:lstStyle/>
                    <a:p>
                      <a:pPr algn="l">
                        <a:spcBef>
                          <a:spcPts val="300"/>
                        </a:spcBef>
                        <a:spcAft>
                          <a:spcPts val="300"/>
                        </a:spcAft>
                      </a:pPr>
                      <a:r>
                        <a:rPr lang="sv-SE" sz="1200">
                          <a:effectLst/>
                        </a:rPr>
                        <a:t>Michael Ziegelasch</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Medicine doktor</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Specialistläkare reumatologi</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Linköpings universitetssjukhus</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Östergötland</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3025283510"/>
                  </a:ext>
                </a:extLst>
              </a:tr>
              <a:tr h="404123">
                <a:tc>
                  <a:txBody>
                    <a:bodyPr/>
                    <a:lstStyle/>
                    <a:p>
                      <a:pPr algn="l">
                        <a:spcBef>
                          <a:spcPts val="300"/>
                        </a:spcBef>
                        <a:spcAft>
                          <a:spcPts val="300"/>
                        </a:spcAft>
                      </a:pPr>
                      <a:r>
                        <a:rPr lang="sv-SE" sz="1200">
                          <a:effectLst/>
                        </a:rPr>
                        <a:t>Susanne Pettersson</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Medicine doktor</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Sjuksköterska</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Karolinska Universitetssjukhuset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Stockholm</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Processledare</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1602034845"/>
                  </a:ext>
                </a:extLst>
              </a:tr>
              <a:tr h="397754">
                <a:tc>
                  <a:txBody>
                    <a:bodyPr/>
                    <a:lstStyle/>
                    <a:p>
                      <a:pPr algn="l">
                        <a:spcBef>
                          <a:spcPts val="300"/>
                        </a:spcBef>
                        <a:spcAft>
                          <a:spcPts val="300"/>
                        </a:spcAft>
                      </a:pPr>
                      <a:r>
                        <a:rPr lang="sv-SE" sz="1200">
                          <a:effectLst/>
                        </a:rPr>
                        <a:t>Tommy Olsson</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 </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Patientföreträdare</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Reumatikerförbundet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 </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4147579831"/>
                  </a:ext>
                </a:extLst>
              </a:tr>
              <a:tr h="397754">
                <a:tc>
                  <a:txBody>
                    <a:bodyPr/>
                    <a:lstStyle/>
                    <a:p>
                      <a:pPr algn="l">
                        <a:spcBef>
                          <a:spcPts val="300"/>
                        </a:spcBef>
                        <a:spcAft>
                          <a:spcPts val="300"/>
                        </a:spcAft>
                      </a:pPr>
                      <a:r>
                        <a:rPr lang="sv-SE" sz="1200">
                          <a:effectLst/>
                        </a:rPr>
                        <a:t>Valentina Bala</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Medicine doktor</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Sjuksköterska</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Helsingborgs lasarett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Region Skåne</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166442274"/>
                  </a:ext>
                </a:extLst>
              </a:tr>
              <a:tr h="397754">
                <a:tc>
                  <a:txBody>
                    <a:bodyPr/>
                    <a:lstStyle/>
                    <a:p>
                      <a:pPr algn="l">
                        <a:spcBef>
                          <a:spcPts val="300"/>
                        </a:spcBef>
                        <a:spcAft>
                          <a:spcPts val="300"/>
                        </a:spcAft>
                      </a:pPr>
                      <a:r>
                        <a:rPr lang="sv-SE" sz="1200" dirty="0">
                          <a:effectLst/>
                        </a:rPr>
                        <a:t>Åsa Lindkvist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 </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Fysioterapeut</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a:effectLst/>
                        </a:rPr>
                        <a:t>Nacka RehabCentrum</a:t>
                      </a:r>
                      <a:endParaRPr lang="sv-SE" sz="120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Region Stockholm</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tc>
                  <a:txBody>
                    <a:bodyPr/>
                    <a:lstStyle/>
                    <a:p>
                      <a:pPr>
                        <a:spcBef>
                          <a:spcPts val="300"/>
                        </a:spcBef>
                        <a:spcAft>
                          <a:spcPts val="300"/>
                        </a:spcAft>
                      </a:pPr>
                      <a:r>
                        <a:rPr lang="sv-SE" sz="1200" dirty="0">
                          <a:effectLst/>
                        </a:rPr>
                        <a:t> </a:t>
                      </a:r>
                      <a:endParaRPr lang="sv-SE"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6152" marR="66152" marT="0" marB="0" anchor="ctr"/>
                </a:tc>
                <a:extLst>
                  <a:ext uri="{0D108BD9-81ED-4DB2-BD59-A6C34878D82A}">
                    <a16:rowId xmlns:a16="http://schemas.microsoft.com/office/drawing/2014/main" val="1387622927"/>
                  </a:ext>
                </a:extLst>
              </a:tr>
            </a:tbl>
          </a:graphicData>
        </a:graphic>
      </p:graphicFrame>
      <p:sp>
        <p:nvSpPr>
          <p:cNvPr id="8" name="textruta 7">
            <a:extLst>
              <a:ext uri="{FF2B5EF4-FFF2-40B4-BE49-F238E27FC236}">
                <a16:creationId xmlns:a16="http://schemas.microsoft.com/office/drawing/2014/main" id="{A90C7C69-A50D-4210-B2F8-F19F2CD1F438}"/>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spTree>
    <p:extLst>
      <p:ext uri="{BB962C8B-B14F-4D97-AF65-F5344CB8AC3E}">
        <p14:creationId xmlns:p14="http://schemas.microsoft.com/office/powerpoint/2010/main" val="265678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AA7CC36-EB02-4494-B3A8-FAACACDB95C5}"/>
              </a:ext>
            </a:extLst>
          </p:cNvPr>
          <p:cNvSpPr/>
          <p:nvPr/>
        </p:nvSpPr>
        <p:spPr>
          <a:xfrm>
            <a:off x="10478814" y="5139559"/>
            <a:ext cx="1713186" cy="1502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0"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p:txBody>
          <a:bodyPr>
            <a:normAutofit fontScale="90000"/>
          </a:bodyPr>
          <a:lstStyle/>
          <a:p>
            <a:r>
              <a:rPr lang="sv-SE" dirty="0"/>
              <a:t>Personcentrerat och sammanhållet vårdförlopp för </a:t>
            </a:r>
            <a:r>
              <a:rPr lang="sv-SE" dirty="0" err="1"/>
              <a:t>reumatoid</a:t>
            </a:r>
            <a:r>
              <a:rPr lang="sv-SE" dirty="0"/>
              <a:t> artrit - etablerad</a:t>
            </a:r>
          </a:p>
        </p:txBody>
      </p:sp>
      <p:sp>
        <p:nvSpPr>
          <p:cNvPr id="7" name="Rektangel 6"/>
          <p:cNvSpPr/>
          <p:nvPr/>
        </p:nvSpPr>
        <p:spPr>
          <a:xfrm>
            <a:off x="895252" y="1327613"/>
            <a:ext cx="10214205" cy="1200329"/>
          </a:xfrm>
          <a:prstGeom prst="rect">
            <a:avLst/>
          </a:prstGeom>
        </p:spPr>
        <p:txBody>
          <a:bodyPr wrap="square">
            <a:spAutoFit/>
          </a:bodyPr>
          <a:lstStyle/>
          <a:p>
            <a:r>
              <a:rPr lang="sv-SE" sz="2400" i="1" dirty="0">
                <a:solidFill>
                  <a:schemeClr val="accent1"/>
                </a:solidFill>
              </a:rPr>
              <a:t>Vårdförloppet inleds </a:t>
            </a:r>
            <a:r>
              <a:rPr lang="sv-SE" sz="2400" i="1" dirty="0">
                <a:solidFill>
                  <a:srgbClr val="377D7A"/>
                </a:solidFill>
              </a:rPr>
              <a:t>när patienten haft diagnosen </a:t>
            </a:r>
            <a:r>
              <a:rPr lang="sv-SE" sz="2400" i="1" dirty="0" err="1">
                <a:solidFill>
                  <a:srgbClr val="377D7A"/>
                </a:solidFill>
              </a:rPr>
              <a:t>reumatoid</a:t>
            </a:r>
            <a:r>
              <a:rPr lang="sv-SE" sz="2400" i="1" dirty="0">
                <a:solidFill>
                  <a:srgbClr val="377D7A"/>
                </a:solidFill>
              </a:rPr>
              <a:t> artrit i ett år</a:t>
            </a:r>
            <a:endParaRPr lang="sv-SE" sz="2400" dirty="0">
              <a:solidFill>
                <a:schemeClr val="accent1"/>
              </a:solidFill>
            </a:endParaRPr>
          </a:p>
          <a:p>
            <a:endParaRPr lang="sv-SE" sz="2400" i="1" dirty="0">
              <a:solidFill>
                <a:schemeClr val="accent1"/>
              </a:solidFill>
            </a:endParaRPr>
          </a:p>
          <a:p>
            <a:endParaRPr lang="sv-SE" sz="2400" dirty="0">
              <a:solidFill>
                <a:schemeClr val="accent1"/>
              </a:solidFill>
            </a:endParaRPr>
          </a:p>
        </p:txBody>
      </p:sp>
      <p:sp>
        <p:nvSpPr>
          <p:cNvPr id="8" name="Rectangle 20">
            <a:extLst>
              <a:ext uri="{FF2B5EF4-FFF2-40B4-BE49-F238E27FC236}">
                <a16:creationId xmlns:a16="http://schemas.microsoft.com/office/drawing/2014/main" id="{3E0FFD61-48A6-4B7A-BD67-7DC59845871C}"/>
              </a:ext>
            </a:extLst>
          </p:cNvPr>
          <p:cNvSpPr/>
          <p:nvPr/>
        </p:nvSpPr>
        <p:spPr>
          <a:xfrm>
            <a:off x="821100" y="1970654"/>
            <a:ext cx="5537659" cy="428987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endParaRPr lang="sv-SE" sz="2000" dirty="0">
              <a:solidFill>
                <a:srgbClr val="000000"/>
              </a:solidFill>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Behandling enligt ”</a:t>
            </a:r>
            <a:r>
              <a:rPr lang="sv-SE" sz="2000" dirty="0" err="1">
                <a:solidFill>
                  <a:srgbClr val="000000"/>
                </a:solidFill>
                <a:ea typeface="Calibri" panose="020F0502020204030204" pitchFamily="34" charset="0"/>
                <a:cs typeface="Arial" panose="020B0604020202020204" pitchFamily="34" charset="0"/>
              </a:rPr>
              <a:t>treat</a:t>
            </a:r>
            <a:r>
              <a:rPr lang="sv-SE" sz="2000" dirty="0">
                <a:solidFill>
                  <a:srgbClr val="000000"/>
                </a:solidFill>
                <a:ea typeface="Calibri" panose="020F0502020204030204" pitchFamily="34" charset="0"/>
                <a:cs typeface="Arial" panose="020B0604020202020204" pitchFamily="34" charset="0"/>
              </a:rPr>
              <a:t>-to </a:t>
            </a:r>
            <a:r>
              <a:rPr lang="sv-SE" sz="2000" dirty="0" err="1">
                <a:solidFill>
                  <a:srgbClr val="000000"/>
                </a:solidFill>
                <a:ea typeface="Calibri" panose="020F0502020204030204" pitchFamily="34" charset="0"/>
                <a:cs typeface="Arial" panose="020B0604020202020204" pitchFamily="34" charset="0"/>
              </a:rPr>
              <a:t>target</a:t>
            </a:r>
            <a:r>
              <a:rPr lang="sv-SE" sz="2000" dirty="0">
                <a:solidFill>
                  <a:srgbClr val="000000"/>
                </a:solidFill>
                <a:ea typeface="Calibri" panose="020F0502020204030204" pitchFamily="34" charset="0"/>
                <a:cs typeface="Arial" panose="020B0604020202020204" pitchFamily="34" charset="0"/>
              </a:rPr>
              <a:t>” med tät monitorering om behandlingsmålet ej är uppnått är avgörande för att minska risken för funktionsnedsättning och komplikationer av </a:t>
            </a:r>
            <a:r>
              <a:rPr lang="sv-SE" sz="2000" dirty="0" err="1">
                <a:solidFill>
                  <a:srgbClr val="000000"/>
                </a:solidFill>
                <a:ea typeface="Calibri" panose="020F0502020204030204" pitchFamily="34" charset="0"/>
                <a:cs typeface="Arial" panose="020B0604020202020204" pitchFamily="34" charset="0"/>
              </a:rPr>
              <a:t>reumatoid</a:t>
            </a:r>
            <a:r>
              <a:rPr lang="sv-SE" sz="2000" dirty="0">
                <a:solidFill>
                  <a:srgbClr val="000000"/>
                </a:solidFill>
                <a:ea typeface="Calibri" panose="020F0502020204030204" pitchFamily="34" charset="0"/>
                <a:cs typeface="Arial" panose="020B0604020202020204" pitchFamily="34" charset="0"/>
              </a:rPr>
              <a:t> artrit. </a:t>
            </a:r>
          </a:p>
          <a:p>
            <a:pPr>
              <a:spcBef>
                <a:spcPts val="600"/>
              </a:spcBef>
            </a:pPr>
            <a:endParaRPr lang="sv-SE" sz="2000" dirty="0">
              <a:solidFill>
                <a:srgbClr val="000000"/>
              </a:solidFill>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Multiprofessionellt omhändertagande med omvårdnad samt förebyggande och rehabiliterande insatser är viktiga för att bibehålla god funktionsnivå, delaktighet i samhället och förebyggande av samsjuklighet. </a:t>
            </a:r>
          </a:p>
        </p:txBody>
      </p:sp>
      <p:sp>
        <p:nvSpPr>
          <p:cNvPr id="9" name="Rectangle 8">
            <a:extLst>
              <a:ext uri="{FF2B5EF4-FFF2-40B4-BE49-F238E27FC236}">
                <a16:creationId xmlns:a16="http://schemas.microsoft.com/office/drawing/2014/main" id="{B0B07D15-DBC9-4A8D-93AF-5B2C4F8F0C21}"/>
              </a:ext>
            </a:extLst>
          </p:cNvPr>
          <p:cNvSpPr/>
          <p:nvPr/>
        </p:nvSpPr>
        <p:spPr>
          <a:xfrm>
            <a:off x="6503017" y="1949718"/>
            <a:ext cx="5418064" cy="4289873"/>
          </a:xfrm>
          <a:prstGeom prst="rect">
            <a:avLst/>
          </a:prstGeom>
          <a:solidFill>
            <a:srgbClr val="D1EB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marL="342900" indent="-342900">
              <a:spcBef>
                <a:spcPts val="600"/>
              </a:spcBef>
              <a:buFont typeface="Arial" panose="020B0604020202020204" pitchFamily="34" charset="0"/>
              <a:buChar char="•"/>
            </a:pPr>
            <a:endParaRPr lang="sv-SE" sz="2000" dirty="0">
              <a:solidFill>
                <a:srgbClr val="000000"/>
              </a:solidFill>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Vårdförloppet ger möjlighet för individen att få bästa tänkbara behandling utifrån aktuell kunskap och tillgänglig evidens.</a:t>
            </a:r>
          </a:p>
          <a:p>
            <a:pPr>
              <a:spcBef>
                <a:spcPts val="600"/>
              </a:spcBef>
            </a:pPr>
            <a:endParaRPr lang="sv-SE" sz="2000" dirty="0">
              <a:solidFill>
                <a:srgbClr val="000000"/>
              </a:solidFill>
              <a:ea typeface="Calibri" panose="020F0502020204030204" pitchFamily="34" charset="0"/>
              <a:cs typeface="Arial" panose="020B0604020202020204" pitchFamily="34" charset="0"/>
            </a:endParaRPr>
          </a:p>
          <a:p>
            <a:pPr marL="342900" indent="-342900">
              <a:spcBef>
                <a:spcPts val="600"/>
              </a:spcBef>
              <a:buFont typeface="Arial" panose="020B0604020202020204" pitchFamily="34" charset="0"/>
              <a:buChar char="•"/>
            </a:pPr>
            <a:r>
              <a:rPr lang="sv-SE" sz="2000" dirty="0">
                <a:solidFill>
                  <a:srgbClr val="000000"/>
                </a:solidFill>
                <a:ea typeface="Calibri" panose="020F0502020204030204" pitchFamily="34" charset="0"/>
                <a:cs typeface="Arial" panose="020B0604020202020204" pitchFamily="34" charset="0"/>
              </a:rPr>
              <a:t>Vårdförloppet skapar förutsättningar för ett strukturerat omhändertagande som kan följas upp och utvärderas.</a:t>
            </a:r>
          </a:p>
          <a:p>
            <a:pPr>
              <a:spcBef>
                <a:spcPts val="600"/>
              </a:spcBef>
            </a:pPr>
            <a:r>
              <a:rPr lang="sv-SE" sz="2000" dirty="0">
                <a:solidFill>
                  <a:srgbClr val="000000"/>
                </a:solidFill>
                <a:ea typeface="Calibri" panose="020F0502020204030204" pitchFamily="34" charset="0"/>
                <a:cs typeface="Arial" panose="020B0604020202020204" pitchFamily="34" charset="0"/>
              </a:rPr>
              <a:t> </a:t>
            </a:r>
          </a:p>
        </p:txBody>
      </p:sp>
      <p:sp>
        <p:nvSpPr>
          <p:cNvPr id="11" name="Rektangel 10"/>
          <p:cNvSpPr/>
          <p:nvPr/>
        </p:nvSpPr>
        <p:spPr>
          <a:xfrm rot="20018190">
            <a:off x="9947505" y="539122"/>
            <a:ext cx="2009751" cy="307777"/>
          </a:xfrm>
          <a:prstGeom prst="rect">
            <a:avLst/>
          </a:prstGeom>
          <a:noFill/>
          <a:ln w="9525">
            <a:solidFill>
              <a:schemeClr val="tx1"/>
            </a:solidFill>
          </a:ln>
        </p:spPr>
        <p:txBody>
          <a:bodyPr wrap="square">
            <a:spAutoFit/>
          </a:bodyPr>
          <a:lstStyle/>
          <a:p>
            <a:pPr algn="ctr"/>
            <a:r>
              <a:rPr lang="sv-SE" sz="1400" b="1" dirty="0">
                <a:solidFill>
                  <a:schemeClr val="accent1"/>
                </a:solidFill>
                <a:latin typeface="Stencil" panose="040409050D0802020404" pitchFamily="82" charset="0"/>
                <a:cs typeface="Arial" panose="020B0604020202020204" pitchFamily="34" charset="0"/>
              </a:rPr>
              <a:t>Sammanfattning</a:t>
            </a:r>
          </a:p>
        </p:txBody>
      </p:sp>
      <p:sp>
        <p:nvSpPr>
          <p:cNvPr id="3" name="Rektangel 2">
            <a:extLst>
              <a:ext uri="{FF2B5EF4-FFF2-40B4-BE49-F238E27FC236}">
                <a16:creationId xmlns:a16="http://schemas.microsoft.com/office/drawing/2014/main" id="{78B57397-55DA-4F56-AFE6-C286CDDBC382}"/>
              </a:ext>
            </a:extLst>
          </p:cNvPr>
          <p:cNvSpPr/>
          <p:nvPr/>
        </p:nvSpPr>
        <p:spPr>
          <a:xfrm>
            <a:off x="5408151" y="3244334"/>
            <a:ext cx="184731" cy="584775"/>
          </a:xfrm>
          <a:prstGeom prst="rect">
            <a:avLst/>
          </a:prstGeom>
        </p:spPr>
        <p:txBody>
          <a:bodyPr wrap="none">
            <a:spAutoFit/>
          </a:bodyPr>
          <a:lstStyle/>
          <a:p>
            <a:endParaRPr lang="sv-SE" sz="3200" dirty="0">
              <a:highlight>
                <a:srgbClr val="FFFF00"/>
              </a:highlight>
            </a:endParaRPr>
          </a:p>
        </p:txBody>
      </p:sp>
    </p:spTree>
    <p:extLst>
      <p:ext uri="{BB962C8B-B14F-4D97-AF65-F5344CB8AC3E}">
        <p14:creationId xmlns:p14="http://schemas.microsoft.com/office/powerpoint/2010/main" val="424942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dirty="0"/>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pPr marL="342900" indent="-342900">
              <a:buFont typeface="Arial" panose="020B0604020202020204" pitchFamily="34" charset="0"/>
              <a:buChar char="•"/>
            </a:pPr>
            <a:r>
              <a:rPr lang="sv-SE" dirty="0"/>
              <a:t>Mer information och presentationsmaterial för personcentrerade och sammanhållna vårdförlopp finns på </a:t>
            </a:r>
            <a:r>
              <a:rPr lang="sv-SE" dirty="0">
                <a:hlinkClick r:id="rId3"/>
              </a:rPr>
              <a:t>www.kunskapsstyrningvard.se</a:t>
            </a:r>
            <a:endParaRPr lang="sv-SE" dirty="0"/>
          </a:p>
          <a:p>
            <a:endParaRPr lang="sv-SE" dirty="0"/>
          </a:p>
          <a:p>
            <a:pPr marL="342900" indent="-342900">
              <a:buFont typeface="Arial" panose="020B0604020202020204" pitchFamily="34" charset="0"/>
              <a:buChar char="•"/>
            </a:pPr>
            <a:r>
              <a:rPr lang="sv-SE" dirty="0"/>
              <a:t>Vårdförloppen finns tillgängliga i regionernas gemensamma system för kunskapsstöd </a:t>
            </a:r>
            <a:r>
              <a:rPr lang="sv-SE" dirty="0">
                <a:hlinkClick r:id="rId4"/>
              </a:rPr>
              <a:t>NKK</a:t>
            </a:r>
            <a:endParaRPr lang="sv-SE" dirty="0"/>
          </a:p>
        </p:txBody>
      </p:sp>
      <p:sp>
        <p:nvSpPr>
          <p:cNvPr id="6" name="Rektangel 5"/>
          <p:cNvSpPr/>
          <p:nvPr/>
        </p:nvSpPr>
        <p:spPr>
          <a:xfrm>
            <a:off x="6515531" y="1306742"/>
            <a:ext cx="5148385" cy="418529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6731289" y="4558684"/>
            <a:ext cx="4890095" cy="600164"/>
          </a:xfrm>
          <a:prstGeom prst="rect">
            <a:avLst/>
          </a:prstGeom>
        </p:spPr>
        <p:txBody>
          <a:bodyPr wrap="square">
            <a:spAutoFit/>
          </a:bodyPr>
          <a:lstStyle/>
          <a:p>
            <a:pPr>
              <a:defRPr/>
            </a:pPr>
            <a:r>
              <a:rPr kumimoji="0" lang="sv-SE" sz="1100" b="0" i="0" u="none" strike="noStrike" kern="1200" cap="none" spc="0" normalizeH="0" baseline="0" noProof="0" dirty="0">
                <a:ln>
                  <a:noFill/>
                </a:ln>
                <a:solidFill>
                  <a:srgbClr val="000000"/>
                </a:solidFill>
                <a:effectLst/>
                <a:uLnTx/>
                <a:uFillTx/>
                <a:latin typeface="Calibri"/>
                <a:ea typeface="+mn-ea"/>
                <a:cs typeface="+mn-cs"/>
                <a:hlinkClick r:id="rId5"/>
              </a:rPr>
              <a:t>LÄNK: </a:t>
            </a:r>
            <a:r>
              <a:rPr lang="sv-SE" sz="1100" dirty="0">
                <a:solidFill>
                  <a:srgbClr val="000000"/>
                </a:solidFill>
                <a:hlinkClick r:id="rId6"/>
              </a:rPr>
              <a:t>https://kunskapsstyrningvard.se/kunskapsstod/personcentreradesammanhallnavardforlopp/godkandavardforlopp/vardforloppreumatoidartrit.1006.html</a:t>
            </a:r>
            <a:endParaRPr lang="sv-SE" sz="1100" dirty="0">
              <a:solidFill>
                <a:srgbClr val="000000"/>
              </a:solidFill>
            </a:endParaRPr>
          </a:p>
        </p:txBody>
      </p:sp>
      <p:sp>
        <p:nvSpPr>
          <p:cNvPr id="10" name="textruta 9"/>
          <p:cNvSpPr txBox="1"/>
          <p:nvPr/>
        </p:nvSpPr>
        <p:spPr>
          <a:xfrm>
            <a:off x="6627053" y="1306742"/>
            <a:ext cx="4910325" cy="1564780"/>
          </a:xfrm>
          <a:prstGeom prst="rect">
            <a:avLst/>
          </a:prstGeom>
          <a:noFill/>
        </p:spPr>
        <p:txBody>
          <a:bodyPr wrap="square" rtlCol="0">
            <a:noAutofit/>
          </a:bodyPr>
          <a:lstStyle/>
          <a:p>
            <a:r>
              <a:rPr lang="sv-SE" sz="2400" dirty="0"/>
              <a:t>Filmer</a:t>
            </a:r>
            <a:r>
              <a:rPr lang="sv-SE" sz="1600" dirty="0"/>
              <a:t> </a:t>
            </a:r>
          </a:p>
          <a:p>
            <a:r>
              <a:rPr lang="sv-SE" sz="1600" dirty="0"/>
              <a:t>Beskriver mål och syfte med vårdförloppet utifrån ett patient- och vårdgivarperspektiv. De intervjuade är ordförande respektive patientrepresentant för den nationella arbetsgrupp (NAG) som har tagit fram vårdförloppet.</a:t>
            </a:r>
          </a:p>
        </p:txBody>
      </p:sp>
      <p:sp>
        <p:nvSpPr>
          <p:cNvPr id="8" name="textruta 7"/>
          <p:cNvSpPr txBox="1"/>
          <p:nvPr/>
        </p:nvSpPr>
        <p:spPr>
          <a:xfrm>
            <a:off x="10925135" y="24939"/>
            <a:ext cx="1551963" cy="276999"/>
          </a:xfrm>
          <a:prstGeom prst="rect">
            <a:avLst/>
          </a:prstGeom>
          <a:noFill/>
        </p:spPr>
        <p:txBody>
          <a:bodyPr wrap="square" rtlCol="0">
            <a:spAutoFit/>
          </a:bodyPr>
          <a:lstStyle/>
          <a:p>
            <a:r>
              <a:rPr lang="sv-SE" sz="1200" dirty="0" err="1">
                <a:solidFill>
                  <a:schemeClr val="bg1">
                    <a:lumMod val="65000"/>
                  </a:schemeClr>
                </a:solidFill>
              </a:rPr>
              <a:t>Reumatoid</a:t>
            </a:r>
            <a:r>
              <a:rPr lang="sv-SE" sz="1200" dirty="0">
                <a:solidFill>
                  <a:schemeClr val="bg1">
                    <a:lumMod val="65000"/>
                  </a:schemeClr>
                </a:solidFill>
              </a:rPr>
              <a:t> artrit</a:t>
            </a:r>
          </a:p>
        </p:txBody>
      </p:sp>
      <p:pic>
        <p:nvPicPr>
          <p:cNvPr id="11" name="Bildobjekt 10"/>
          <p:cNvPicPr>
            <a:picLocks noChangeAspect="1"/>
          </p:cNvPicPr>
          <p:nvPr/>
        </p:nvPicPr>
        <p:blipFill rotWithShape="1">
          <a:blip r:embed="rId7"/>
          <a:srcRect b="51604"/>
          <a:stretch/>
        </p:blipFill>
        <p:spPr>
          <a:xfrm>
            <a:off x="6731578" y="3002850"/>
            <a:ext cx="2370103" cy="1348115"/>
          </a:xfrm>
          <a:prstGeom prst="rect">
            <a:avLst/>
          </a:prstGeom>
        </p:spPr>
      </p:pic>
      <p:pic>
        <p:nvPicPr>
          <p:cNvPr id="13" name="Bildobjekt 12"/>
          <p:cNvPicPr>
            <a:picLocks noChangeAspect="1"/>
          </p:cNvPicPr>
          <p:nvPr/>
        </p:nvPicPr>
        <p:blipFill rotWithShape="1">
          <a:blip r:embed="rId7"/>
          <a:srcRect t="49264"/>
          <a:stretch/>
        </p:blipFill>
        <p:spPr>
          <a:xfrm>
            <a:off x="9199959" y="2998579"/>
            <a:ext cx="2370104" cy="1413307"/>
          </a:xfrm>
          <a:prstGeom prst="rect">
            <a:avLst/>
          </a:prstGeom>
        </p:spPr>
      </p:pic>
    </p:spTree>
    <p:extLst>
      <p:ext uri="{BB962C8B-B14F-4D97-AF65-F5344CB8AC3E}">
        <p14:creationId xmlns:p14="http://schemas.microsoft.com/office/powerpoint/2010/main" val="317854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AE0C4-D6A2-42D6-8632-23A008506379}"/>
              </a:ext>
            </a:extLst>
          </p:cNvPr>
          <p:cNvSpPr>
            <a:spLocks noGrp="1"/>
          </p:cNvSpPr>
          <p:nvPr>
            <p:ph type="ctrTitle"/>
          </p:nvPr>
        </p:nvSpPr>
        <p:spPr>
          <a:xfrm>
            <a:off x="3361453" y="2675321"/>
            <a:ext cx="5158058" cy="1219200"/>
          </a:xfrm>
        </p:spPr>
        <p:txBody>
          <a:bodyPr/>
          <a:lstStyle/>
          <a:p>
            <a:r>
              <a:rPr lang="sv-SE" dirty="0"/>
              <a:t>Här följer bild som underlag för dialog</a:t>
            </a:r>
          </a:p>
        </p:txBody>
      </p:sp>
    </p:spTree>
    <p:extLst>
      <p:ext uri="{BB962C8B-B14F-4D97-AF65-F5344CB8AC3E}">
        <p14:creationId xmlns:p14="http://schemas.microsoft.com/office/powerpoint/2010/main" val="118028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Dialog</a:t>
            </a:r>
          </a:p>
        </p:txBody>
      </p:sp>
      <p:sp>
        <p:nvSpPr>
          <p:cNvPr id="6" name="Platshållare för text 5"/>
          <p:cNvSpPr>
            <a:spLocks noGrp="1"/>
          </p:cNvSpPr>
          <p:nvPr>
            <p:ph type="body" sz="quarter" idx="10"/>
          </p:nvPr>
        </p:nvSpPr>
        <p:spPr>
          <a:xfrm>
            <a:off x="903952" y="1613792"/>
            <a:ext cx="7112288" cy="4595622"/>
          </a:xfrm>
        </p:spPr>
        <p:txBody>
          <a:bodyPr>
            <a:normAutofit fontScale="85000" lnSpcReduction="10000"/>
          </a:bodyPr>
          <a:lstStyle/>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Positiva effekter hos oss </a:t>
            </a:r>
            <a:r>
              <a:rPr lang="sv-SE" sz="2500" dirty="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Styrkor i regionen </a:t>
            </a:r>
            <a:r>
              <a:rPr lang="sv-SE" sz="2500" dirty="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påverkas </a:t>
            </a:r>
            <a:r>
              <a:rPr lang="sv-SE" sz="2500" dirty="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Vad ska vi göra annorlunda </a:t>
            </a:r>
            <a:r>
              <a:rPr lang="sv-SE" sz="2500" dirty="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Vilka genomför </a:t>
            </a:r>
            <a:r>
              <a:rPr lang="sv-SE" sz="2500" dirty="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Hur genomförs </a:t>
            </a:r>
            <a:r>
              <a:rPr lang="sv-SE" sz="2500" dirty="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dirty="0">
                <a:solidFill>
                  <a:srgbClr val="000000"/>
                </a:solidFill>
                <a:ea typeface="Calibri" panose="020F0502020204030204" pitchFamily="34" charset="0"/>
                <a:cs typeface="Arial" panose="020B0604020202020204" pitchFamily="34" charset="0"/>
              </a:rPr>
              <a:t>Kommunikation</a:t>
            </a:r>
            <a:r>
              <a:rPr lang="sv-SE" sz="2500" dirty="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dirty="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616841"/>
            <a:ext cx="3418453" cy="2433275"/>
          </a:xfrm>
          <a:prstGeom prst="wedgeRoundRectCallout">
            <a:avLst>
              <a:gd name="adj1" fmla="val -46045"/>
              <a:gd name="adj2" fmla="val 81505"/>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2000" b="1" dirty="0">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2000" dirty="0">
                <a:solidFill>
                  <a:schemeClr val="bg1"/>
                </a:solidFill>
                <a:ea typeface="Calibri" panose="020F0502020204030204" pitchFamily="34" charset="0"/>
                <a:cs typeface="Arial" panose="020B0604020202020204" pitchFamily="34" charset="0"/>
              </a:rPr>
              <a:t>Vad är uppföljningsbart hos oss redan nu?</a:t>
            </a:r>
          </a:p>
        </p:txBody>
      </p:sp>
    </p:spTree>
    <p:extLst>
      <p:ext uri="{BB962C8B-B14F-4D97-AF65-F5344CB8AC3E}">
        <p14:creationId xmlns:p14="http://schemas.microsoft.com/office/powerpoint/2010/main" val="198509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dirty="0"/>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lstStyle/>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t>Syftet är att öka jämlikheten, effektiviteten och kvaliteten i vården. </a:t>
            </a:r>
          </a:p>
          <a:p>
            <a:pPr marL="342900" indent="-342900">
              <a:buFont typeface="Arial" panose="020B0604020202020204" pitchFamily="34" charset="0"/>
              <a:buChar char="•"/>
            </a:pPr>
            <a:r>
              <a:rPr lang="sv-SE" dirty="0"/>
              <a:t>Patienter ska uppleva en välorganiserad och helhetsorienterad process med gott flöde i samband med utredning och behandling. </a:t>
            </a:r>
          </a:p>
          <a:p>
            <a:pPr marL="342900" indent="-342900">
              <a:buFont typeface="Arial" panose="020B0604020202020204" pitchFamily="34" charset="0"/>
              <a:buChar char="•"/>
            </a:pPr>
            <a:r>
              <a:rPr lang="sv-SE" dirty="0"/>
              <a:t>Patienternas livskvalitet och nöjdhet med vården ska förbättras.</a:t>
            </a:r>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19" y="5223692"/>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dirty="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6252632" y="297859"/>
            <a:ext cx="5068731" cy="777455"/>
          </a:xfrm>
        </p:spPr>
        <p:txBody>
          <a:bodyPr/>
          <a:lstStyle/>
          <a:p>
            <a:r>
              <a:rPr lang="sv-SE" dirty="0"/>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6252632" y="1658883"/>
            <a:ext cx="5678112" cy="3953889"/>
          </a:xfrm>
        </p:spPr>
        <p:txBody>
          <a:bodyPr>
            <a:noAutofit/>
          </a:bodyPr>
          <a:lstStyle/>
          <a:p>
            <a:pPr marL="342900" indent="-342900">
              <a:buFont typeface="Arial" panose="020B0604020202020204" pitchFamily="34" charset="0"/>
              <a:buChar char="•"/>
            </a:pPr>
            <a:r>
              <a:rPr lang="sv-SE" sz="1800" dirty="0"/>
              <a:t>Arbetet med vårdförloppen utgår från en överenskommelse mellan staten och Sveriges Kommuner och Regioner (SKR).</a:t>
            </a:r>
          </a:p>
          <a:p>
            <a:pPr marL="342900" indent="-342900">
              <a:buFont typeface="Arial" panose="020B0604020202020204" pitchFamily="34" charset="0"/>
              <a:buChar char="•"/>
            </a:pPr>
            <a:r>
              <a:rPr lang="sv-SE" sz="1800" dirty="0"/>
              <a:t>Regeringen vill med satsningen stödja utvecklingsarbetet i regionerna kring kunskapsstyrning i hälso- och sjukvården. </a:t>
            </a:r>
          </a:p>
          <a:p>
            <a:pPr marL="342900" indent="-342900">
              <a:buFont typeface="Arial" panose="020B0604020202020204" pitchFamily="34" charset="0"/>
              <a:buChar char="•"/>
            </a:pPr>
            <a:r>
              <a:rPr lang="sv-SE" sz="1800" dirty="0"/>
              <a:t>Vårdförloppen tas fram av regionerna inom Nationellt system för kunskapsstyrning Hälso- och sjukvård.</a:t>
            </a:r>
          </a:p>
          <a:p>
            <a:pPr marL="342900" indent="-342900">
              <a:buFont typeface="Arial" panose="020B0604020202020204" pitchFamily="34" charset="0"/>
              <a:buChar char="•"/>
            </a:pPr>
            <a:r>
              <a:rPr lang="sv-SE" sz="1800" dirty="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1800" dirty="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200" dirty="0"/>
          </a:p>
          <a:p>
            <a:endParaRPr lang="sv-SE" sz="2200" dirty="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37127" r="8594"/>
          <a:stretch/>
        </p:blipFill>
        <p:spPr>
          <a:xfrm>
            <a:off x="0" y="0"/>
            <a:ext cx="6019800" cy="6662057"/>
          </a:xfrm>
          <a:prstGeom prst="rect">
            <a:avLst/>
          </a:prstGeom>
        </p:spPr>
      </p:pic>
    </p:spTree>
    <p:extLst>
      <p:ext uri="{BB962C8B-B14F-4D97-AF65-F5344CB8AC3E}">
        <p14:creationId xmlns:p14="http://schemas.microsoft.com/office/powerpoint/2010/main" val="202221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7"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878806" y="686348"/>
            <a:ext cx="9594591" cy="534626"/>
          </a:xfrm>
        </p:spPr>
        <p:txBody>
          <a:bodyPr>
            <a:noAutofit/>
          </a:bodyPr>
          <a:lstStyle/>
          <a:p>
            <a:r>
              <a:rPr lang="sv-SE" dirty="0">
                <a:solidFill>
                  <a:srgbClr val="5A8695"/>
                </a:solidFill>
              </a:rPr>
              <a:t>Personcentrerat och sammanhållet vårdförlopp för </a:t>
            </a:r>
            <a:r>
              <a:rPr lang="sv-SE" dirty="0" err="1">
                <a:solidFill>
                  <a:srgbClr val="5A8695"/>
                </a:solidFill>
              </a:rPr>
              <a:t>reumatoid</a:t>
            </a:r>
            <a:r>
              <a:rPr lang="sv-SE" dirty="0">
                <a:solidFill>
                  <a:srgbClr val="5A8695"/>
                </a:solidFill>
              </a:rPr>
              <a:t> artrit- etablerad</a:t>
            </a:r>
          </a:p>
        </p:txBody>
      </p:sp>
      <p:sp>
        <p:nvSpPr>
          <p:cNvPr id="21" name="Rectangle 20">
            <a:extLst>
              <a:ext uri="{FF2B5EF4-FFF2-40B4-BE49-F238E27FC236}">
                <a16:creationId xmlns:a16="http://schemas.microsoft.com/office/drawing/2014/main" id="{3E0FFD61-48A6-4B7A-BD67-7DC59845871C}"/>
              </a:ext>
            </a:extLst>
          </p:cNvPr>
          <p:cNvSpPr/>
          <p:nvPr/>
        </p:nvSpPr>
        <p:spPr>
          <a:xfrm>
            <a:off x="1091194" y="2075823"/>
            <a:ext cx="5516435" cy="367518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Ingång till vårdförloppet</a:t>
            </a:r>
          </a:p>
          <a:p>
            <a:pPr marL="342900" lvl="0" indent="-342900">
              <a:spcBef>
                <a:spcPts val="600"/>
              </a:spcBef>
              <a:buFont typeface="Arial" panose="020B0604020202020204" pitchFamily="34" charset="0"/>
              <a:buChar char="•"/>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Patienten är över 18 år och har </a:t>
            </a:r>
            <a:r>
              <a:rPr lang="sv-SE" sz="2000" dirty="0">
                <a:solidFill>
                  <a:schemeClr val="tx1"/>
                </a:solidFill>
              </a:rPr>
              <a:t>diagnostiserad </a:t>
            </a:r>
            <a:r>
              <a:rPr lang="sv-SE" sz="2000" dirty="0" err="1">
                <a:solidFill>
                  <a:schemeClr val="tx1"/>
                </a:solidFill>
              </a:rPr>
              <a:t>reumatoid</a:t>
            </a:r>
            <a:r>
              <a:rPr lang="sv-SE" sz="2000" dirty="0">
                <a:solidFill>
                  <a:schemeClr val="tx1"/>
                </a:solidFill>
              </a:rPr>
              <a:t> artrit, RA, sedan minst ett år. </a:t>
            </a:r>
          </a:p>
          <a:p>
            <a:pPr marL="342900" lvl="0" indent="-342900">
              <a:spcBef>
                <a:spcPts val="600"/>
              </a:spcBef>
              <a:buFont typeface="Arial" panose="020B0604020202020204" pitchFamily="34" charset="0"/>
              <a:buChar char="•"/>
              <a:defRPr/>
            </a:pPr>
            <a:r>
              <a:rPr lang="sv-SE" sz="2000" dirty="0">
                <a:solidFill>
                  <a:schemeClr val="tx1"/>
                </a:solidFill>
              </a:rPr>
              <a:t>Vårdförloppet gäller både patienter som haft sin första årsuppföljning enligt vårdförloppet för nydiagnostiserad RA och patienter som har diagnostiserad RA sedan tidigare. </a:t>
            </a:r>
          </a:p>
          <a:p>
            <a:pPr marL="342900" lvl="0" indent="-342900">
              <a:spcBef>
                <a:spcPts val="600"/>
              </a:spcBef>
              <a:buFont typeface="Arial" panose="020B0604020202020204" pitchFamily="34" charset="0"/>
              <a:buChar char="•"/>
              <a:defRPr/>
            </a:pPr>
            <a:r>
              <a:rPr lang="sv-SE" sz="2000" dirty="0">
                <a:solidFill>
                  <a:schemeClr val="tx1"/>
                </a:solidFill>
              </a:rPr>
              <a:t>Ingång för patienter som har diagnostiserad RA sedan tidigare kommer att ske löpande i samband med kontinuerlig uppföljning. </a:t>
            </a:r>
            <a:endParaRPr kumimoji="0" lang="sv-SE"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851341" y="2075823"/>
            <a:ext cx="3953927" cy="367518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Utgång från vårdförloppet</a:t>
            </a:r>
          </a:p>
          <a:p>
            <a:pPr marL="342900" indent="-342900">
              <a:spcBef>
                <a:spcPts val="1200"/>
              </a:spcBef>
              <a:buFont typeface="Arial" panose="020B0604020202020204" pitchFamily="34" charset="0"/>
              <a:buChar char="•"/>
              <a:defRPr/>
            </a:pPr>
            <a:r>
              <a:rPr lang="sv-SE" sz="2000" dirty="0">
                <a:solidFill>
                  <a:schemeClr val="tx1"/>
                </a:solidFill>
              </a:rPr>
              <a:t>Sker om patienten inte längre bedöms vara i behov av reumatologisk specialistvård. </a:t>
            </a:r>
          </a:p>
        </p:txBody>
      </p:sp>
      <p:sp>
        <p:nvSpPr>
          <p:cNvPr id="2" name="Rektangel 1"/>
          <p:cNvSpPr/>
          <p:nvPr/>
        </p:nvSpPr>
        <p:spPr>
          <a:xfrm>
            <a:off x="878806" y="1290480"/>
            <a:ext cx="10434387" cy="646331"/>
          </a:xfrm>
          <a:prstGeom prst="rect">
            <a:avLst/>
          </a:prstGeom>
        </p:spPr>
        <p:txBody>
          <a:bodyPr wrap="square">
            <a:spAutoFit/>
          </a:bodyPr>
          <a:lstStyle/>
          <a:p>
            <a:r>
              <a:rPr kumimoji="0" lang="sv-SE" sz="1800" b="0" i="1" u="none" strike="noStrike" kern="1200" cap="none" spc="0" normalizeH="0" baseline="0" noProof="0" dirty="0">
                <a:ln>
                  <a:noFill/>
                </a:ln>
                <a:effectLst/>
                <a:uLnTx/>
                <a:uFillTx/>
                <a:latin typeface="Calibri" panose="020F0502020204030204"/>
                <a:ea typeface="+mn-ea"/>
                <a:cs typeface="+mn-cs"/>
              </a:rPr>
              <a:t>Vårdförloppet inleds när patienten haft diagnosen </a:t>
            </a:r>
            <a:r>
              <a:rPr kumimoji="0" lang="sv-SE" sz="1800" b="0" i="1" u="none" strike="noStrike" kern="1200" cap="none" spc="0" normalizeH="0" baseline="0" noProof="0" dirty="0" err="1">
                <a:ln>
                  <a:noFill/>
                </a:ln>
                <a:effectLst/>
                <a:uLnTx/>
                <a:uFillTx/>
                <a:latin typeface="Calibri" panose="020F0502020204030204"/>
                <a:ea typeface="+mn-ea"/>
                <a:cs typeface="+mn-cs"/>
              </a:rPr>
              <a:t>reumatoid</a:t>
            </a:r>
            <a:r>
              <a:rPr kumimoji="0" lang="sv-SE" sz="1800" b="0" i="1" u="none" strike="noStrike" kern="1200" cap="none" spc="0" normalizeH="0" baseline="0" noProof="0" dirty="0">
                <a:ln>
                  <a:noFill/>
                </a:ln>
                <a:effectLst/>
                <a:uLnTx/>
                <a:uFillTx/>
                <a:latin typeface="Calibri" panose="020F0502020204030204"/>
                <a:ea typeface="+mn-ea"/>
                <a:cs typeface="+mn-cs"/>
              </a:rPr>
              <a:t> artrit</a:t>
            </a:r>
            <a:r>
              <a:rPr kumimoji="0" lang="sv-SE" sz="1800" b="0" i="1" u="none" strike="noStrike" kern="1200" cap="none" spc="0" normalizeH="0" noProof="0" dirty="0">
                <a:ln>
                  <a:noFill/>
                </a:ln>
                <a:effectLst/>
                <a:uLnTx/>
                <a:uFillTx/>
                <a:latin typeface="Calibri" panose="020F0502020204030204"/>
                <a:ea typeface="+mn-ea"/>
                <a:cs typeface="+mn-cs"/>
              </a:rPr>
              <a:t> i</a:t>
            </a:r>
            <a:r>
              <a:rPr lang="sv-SE" i="1" dirty="0"/>
              <a:t> ett år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endParaRPr>
          </a:p>
        </p:txBody>
      </p:sp>
      <p:sp>
        <p:nvSpPr>
          <p:cNvPr id="3" name="Pil: höger 2">
            <a:extLst>
              <a:ext uri="{FF2B5EF4-FFF2-40B4-BE49-F238E27FC236}">
                <a16:creationId xmlns:a16="http://schemas.microsoft.com/office/drawing/2014/main" id="{D48C9774-FEB6-4D4B-9522-CEA1D4A1C4B2}"/>
              </a:ext>
            </a:extLst>
          </p:cNvPr>
          <p:cNvSpPr/>
          <p:nvPr/>
        </p:nvSpPr>
        <p:spPr>
          <a:xfrm>
            <a:off x="327357" y="2842541"/>
            <a:ext cx="551449" cy="1926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höger 10">
            <a:extLst>
              <a:ext uri="{FF2B5EF4-FFF2-40B4-BE49-F238E27FC236}">
                <a16:creationId xmlns:a16="http://schemas.microsoft.com/office/drawing/2014/main" id="{7508BB63-E583-45D3-8AD2-DC7820F781C1}"/>
              </a:ext>
            </a:extLst>
          </p:cNvPr>
          <p:cNvSpPr/>
          <p:nvPr/>
        </p:nvSpPr>
        <p:spPr>
          <a:xfrm>
            <a:off x="10916530" y="2842541"/>
            <a:ext cx="551449" cy="1926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4016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102689" y="214061"/>
            <a:ext cx="4003779" cy="609793"/>
          </a:xfrm>
        </p:spPr>
        <p:txBody>
          <a:bodyPr/>
          <a:lstStyle/>
          <a:p>
            <a:r>
              <a:rPr lang="sv-SE" dirty="0"/>
              <a:t>Nationell variation</a:t>
            </a:r>
            <a:endParaRPr lang="sv-SE" dirty="0">
              <a:highlight>
                <a:srgbClr val="FFFF00"/>
              </a:highlight>
            </a:endParaRPr>
          </a:p>
        </p:txBody>
      </p:sp>
      <p:sp>
        <p:nvSpPr>
          <p:cNvPr id="5" name="Platshållare för text 4"/>
          <p:cNvSpPr>
            <a:spLocks noGrp="1"/>
          </p:cNvSpPr>
          <p:nvPr>
            <p:ph type="body" sz="quarter" idx="10"/>
          </p:nvPr>
        </p:nvSpPr>
        <p:spPr>
          <a:xfrm>
            <a:off x="4992521" y="1019620"/>
            <a:ext cx="6210737" cy="4818759"/>
          </a:xfrm>
          <a:noFill/>
        </p:spPr>
        <p:txBody>
          <a:bodyPr tIns="90000">
            <a:noAutofit/>
          </a:bodyPr>
          <a:lstStyle/>
          <a:p>
            <a:pPr marL="342900" indent="-342900">
              <a:lnSpc>
                <a:spcPct val="100000"/>
              </a:lnSpc>
              <a:spcBef>
                <a:spcPts val="600"/>
              </a:spcBef>
              <a:spcAft>
                <a:spcPts val="600"/>
              </a:spcAft>
              <a:buFont typeface="Arial" panose="020B0604020202020204" pitchFamily="34" charset="0"/>
              <a:buChar char="•"/>
              <a:defRPr/>
            </a:pPr>
            <a:r>
              <a:rPr lang="sv-SE" sz="2000" dirty="0"/>
              <a:t>Resultat från en enkät till verksamhetsföreträdare (2020) visade att uppföljningen av RA patienter varierar från minst ett besök inom reumatologisk specialistvård årligen till var tredje år eller endast vid behov. </a:t>
            </a:r>
          </a:p>
          <a:p>
            <a:pPr marL="342900" indent="-342900">
              <a:lnSpc>
                <a:spcPct val="100000"/>
              </a:lnSpc>
              <a:spcBef>
                <a:spcPts val="600"/>
              </a:spcBef>
              <a:spcAft>
                <a:spcPts val="600"/>
              </a:spcAft>
              <a:buFont typeface="Arial" panose="020B0604020202020204" pitchFamily="34" charset="0"/>
              <a:buChar char="•"/>
              <a:defRPr/>
            </a:pPr>
            <a:r>
              <a:rPr lang="sv-SE" sz="2000" dirty="0"/>
              <a:t>I samma enkät svarar 57% att det finns ett upparbetat samarbete med specialistmödravård för omhändertagande av gravida med RA.</a:t>
            </a:r>
          </a:p>
          <a:p>
            <a:pPr marL="342900" indent="-342900">
              <a:lnSpc>
                <a:spcPct val="100000"/>
              </a:lnSpc>
              <a:spcBef>
                <a:spcPts val="600"/>
              </a:spcBef>
              <a:spcAft>
                <a:spcPts val="600"/>
              </a:spcAft>
              <a:buFont typeface="Arial" panose="020B0604020202020204" pitchFamily="34" charset="0"/>
              <a:buChar char="•"/>
              <a:defRPr/>
            </a:pPr>
            <a:r>
              <a:rPr lang="sv-SE" sz="2000" dirty="0"/>
              <a:t>Data från Svensk Reumatologis Kvalitetsregister, SRQ, visar att det är mycket stor variation i registrering av besöksdata – därmed går det inte att utvärdera om </a:t>
            </a:r>
            <a:r>
              <a:rPr lang="sv-SE" sz="2000" dirty="0" err="1"/>
              <a:t>målvärden</a:t>
            </a:r>
            <a:r>
              <a:rPr lang="sv-SE" sz="2000" dirty="0"/>
              <a:t> för tex sjukdomsaktivitet nås.</a:t>
            </a:r>
          </a:p>
          <a:p>
            <a:pPr marL="342900" indent="-342900">
              <a:lnSpc>
                <a:spcPct val="100000"/>
              </a:lnSpc>
              <a:spcBef>
                <a:spcPts val="600"/>
              </a:spcBef>
              <a:spcAft>
                <a:spcPts val="600"/>
              </a:spcAft>
              <a:buFont typeface="Arial" panose="020B0604020202020204" pitchFamily="34" charset="0"/>
              <a:buChar char="•"/>
              <a:defRPr/>
            </a:pPr>
            <a:r>
              <a:rPr lang="sv-SE" sz="2000" dirty="0">
                <a:solidFill>
                  <a:srgbClr val="000000"/>
                </a:solidFill>
                <a:ea typeface="Calibri" panose="020F0502020204030204" pitchFamily="34" charset="0"/>
                <a:cs typeface="Arial" panose="020B0604020202020204" pitchFamily="34" charset="0"/>
              </a:rPr>
              <a:t>Finns inte besöken registrerade i SRQ vet vi inte om de genomförs eller inte</a:t>
            </a:r>
          </a:p>
        </p:txBody>
      </p:sp>
      <p:sp>
        <p:nvSpPr>
          <p:cNvPr id="6" name="textruta 5"/>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pic>
        <p:nvPicPr>
          <p:cNvPr id="3" name="Bildobjekt 2" descr="En bild som visar person&#10;&#10;Automatiskt genererad beskrivning">
            <a:extLst>
              <a:ext uri="{FF2B5EF4-FFF2-40B4-BE49-F238E27FC236}">
                <a16:creationId xmlns:a16="http://schemas.microsoft.com/office/drawing/2014/main" id="{B49CDF0F-E03C-4E58-81E5-342B20D5E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2" y="-1"/>
            <a:ext cx="4455654" cy="6676223"/>
          </a:xfrm>
          <a:prstGeom prst="rect">
            <a:avLst/>
          </a:prstGeom>
        </p:spPr>
      </p:pic>
    </p:spTree>
    <p:extLst>
      <p:ext uri="{BB962C8B-B14F-4D97-AF65-F5344CB8AC3E}">
        <p14:creationId xmlns:p14="http://schemas.microsoft.com/office/powerpoint/2010/main" val="18593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641900" y="616841"/>
            <a:ext cx="9962793" cy="609793"/>
          </a:xfrm>
        </p:spPr>
        <p:txBody>
          <a:bodyPr>
            <a:noAutofit/>
          </a:bodyPr>
          <a:lstStyle/>
          <a:p>
            <a:r>
              <a:rPr lang="sv-SE" sz="2800" dirty="0"/>
              <a:t>Vårdförloppet utgår från tillförlitliga och </a:t>
            </a:r>
            <a:br>
              <a:rPr lang="sv-SE" sz="2800" dirty="0"/>
            </a:br>
            <a:r>
              <a:rPr lang="sv-SE" sz="2800" dirty="0"/>
              <a:t>aktuella kunskapsstöd och baseras på bästa tillgängliga kunskap</a:t>
            </a:r>
          </a:p>
        </p:txBody>
      </p:sp>
      <p:sp>
        <p:nvSpPr>
          <p:cNvPr id="6" name="Platshållare för text 4"/>
          <p:cNvSpPr>
            <a:spLocks noGrp="1"/>
          </p:cNvSpPr>
          <p:nvPr>
            <p:ph type="body" sz="quarter" idx="10"/>
          </p:nvPr>
        </p:nvSpPr>
        <p:spPr>
          <a:xfrm>
            <a:off x="476646" y="1400776"/>
            <a:ext cx="8026222" cy="5060923"/>
          </a:xfrm>
          <a:noFill/>
        </p:spPr>
        <p:txBody>
          <a:bodyPr tIns="90000">
            <a:normAutofit fontScale="92500"/>
          </a:bodyPr>
          <a:lstStyle/>
          <a:p>
            <a:pPr marL="342900" lvl="0" indent="-342900">
              <a:lnSpc>
                <a:spcPct val="100000"/>
              </a:lnSpc>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Europeiska (EULAR) rekommendationer för </a:t>
            </a:r>
          </a:p>
          <a:p>
            <a:pPr marL="720000" lvl="1" indent="-342900">
              <a:lnSpc>
                <a:spcPct val="100000"/>
              </a:lnSpc>
              <a:spcBef>
                <a:spcPts val="0"/>
              </a:spcBef>
              <a:buFont typeface="Courier New" panose="02070309020205020404" pitchFamily="49" charset="0"/>
              <a:buChar char="o"/>
              <a:defRPr/>
            </a:pPr>
            <a:r>
              <a:rPr lang="sv-SE" sz="2100" dirty="0">
                <a:solidFill>
                  <a:srgbClr val="000000"/>
                </a:solidFill>
                <a:ea typeface="Calibri" panose="020F0502020204030204" pitchFamily="34" charset="0"/>
                <a:cs typeface="Arial" panose="020B0604020202020204" pitchFamily="34" charset="0"/>
              </a:rPr>
              <a:t>omhändertagande och behandling av patienter med </a:t>
            </a:r>
            <a:r>
              <a:rPr lang="sv-SE" sz="2100" dirty="0" err="1">
                <a:solidFill>
                  <a:srgbClr val="000000"/>
                </a:solidFill>
                <a:ea typeface="Calibri" panose="020F0502020204030204" pitchFamily="34" charset="0"/>
                <a:cs typeface="Arial" panose="020B0604020202020204" pitchFamily="34" charset="0"/>
              </a:rPr>
              <a:t>reumatoid</a:t>
            </a:r>
            <a:r>
              <a:rPr lang="sv-SE" sz="2100" dirty="0">
                <a:solidFill>
                  <a:srgbClr val="000000"/>
                </a:solidFill>
                <a:ea typeface="Calibri" panose="020F0502020204030204" pitchFamily="34" charset="0"/>
                <a:cs typeface="Arial" panose="020B0604020202020204" pitchFamily="34" charset="0"/>
              </a:rPr>
              <a:t> artrit</a:t>
            </a:r>
          </a:p>
          <a:p>
            <a:pPr marL="720000" lvl="1" indent="-342900">
              <a:lnSpc>
                <a:spcPct val="100000"/>
              </a:lnSpc>
              <a:spcBef>
                <a:spcPts val="600"/>
              </a:spcBef>
              <a:buFont typeface="Courier New" panose="02070309020205020404" pitchFamily="49" charset="0"/>
              <a:buChar char="o"/>
              <a:defRPr/>
            </a:pPr>
            <a:r>
              <a:rPr lang="sv-SE" sz="2100" dirty="0">
                <a:solidFill>
                  <a:srgbClr val="000000"/>
                </a:solidFill>
                <a:ea typeface="Calibri" panose="020F0502020204030204" pitchFamily="34" charset="0"/>
                <a:cs typeface="Arial" panose="020B0604020202020204" pitchFamily="34" charset="0"/>
              </a:rPr>
              <a:t>fysisk aktivitet hos patienter med reumatisk sjukdom samt artros</a:t>
            </a:r>
          </a:p>
          <a:p>
            <a:pPr marL="720000" lvl="1" indent="-342900">
              <a:lnSpc>
                <a:spcPct val="100000"/>
              </a:lnSpc>
              <a:spcBef>
                <a:spcPts val="600"/>
              </a:spcBef>
              <a:buFont typeface="Courier New" panose="02070309020205020404" pitchFamily="49" charset="0"/>
              <a:buChar char="o"/>
              <a:defRPr/>
            </a:pPr>
            <a:r>
              <a:rPr lang="en-US" sz="2100" dirty="0" err="1"/>
              <a:t>sjuksköterskans</a:t>
            </a:r>
            <a:r>
              <a:rPr lang="en-US" sz="2100" dirty="0"/>
              <a:t> roll </a:t>
            </a:r>
            <a:r>
              <a:rPr lang="en-US" sz="2100" dirty="0" err="1"/>
              <a:t>i</a:t>
            </a:r>
            <a:r>
              <a:rPr lang="en-US" sz="2100" dirty="0"/>
              <a:t> </a:t>
            </a:r>
            <a:r>
              <a:rPr lang="en-US" sz="2100" dirty="0" err="1"/>
              <a:t>omhändertagandet</a:t>
            </a:r>
            <a:r>
              <a:rPr lang="en-US" sz="2100" dirty="0"/>
              <a:t> av </a:t>
            </a:r>
            <a:r>
              <a:rPr lang="en-US" sz="2100" dirty="0" err="1"/>
              <a:t>patienter</a:t>
            </a:r>
            <a:r>
              <a:rPr lang="en-US" sz="2100" dirty="0"/>
              <a:t> med </a:t>
            </a:r>
            <a:r>
              <a:rPr lang="en-US" sz="2100" dirty="0" err="1"/>
              <a:t>kronisk</a:t>
            </a:r>
            <a:r>
              <a:rPr lang="en-US" sz="2100" dirty="0"/>
              <a:t> </a:t>
            </a:r>
            <a:r>
              <a:rPr lang="en-US" sz="2100" dirty="0" err="1"/>
              <a:t>inflammatorisk</a:t>
            </a:r>
            <a:r>
              <a:rPr lang="en-US" sz="2100" dirty="0"/>
              <a:t> </a:t>
            </a:r>
            <a:r>
              <a:rPr lang="en-US" sz="2100" dirty="0" err="1"/>
              <a:t>artrit</a:t>
            </a:r>
            <a:r>
              <a:rPr lang="en-US" sz="2100" dirty="0"/>
              <a:t> </a:t>
            </a:r>
          </a:p>
          <a:p>
            <a:pPr marL="720000" lvl="1" indent="-342900">
              <a:lnSpc>
                <a:spcPct val="100000"/>
              </a:lnSpc>
              <a:spcBef>
                <a:spcPts val="600"/>
              </a:spcBef>
              <a:buFont typeface="Courier New" panose="02070309020205020404" pitchFamily="49" charset="0"/>
              <a:buChar char="o"/>
              <a:defRPr/>
            </a:pPr>
            <a:r>
              <a:rPr lang="en-US" sz="2100" dirty="0" err="1"/>
              <a:t>generiska</a:t>
            </a:r>
            <a:r>
              <a:rPr lang="en-US" sz="2100" dirty="0"/>
              <a:t> </a:t>
            </a:r>
            <a:r>
              <a:rPr lang="en-US" sz="2100" dirty="0" err="1"/>
              <a:t>kärnkompetenser</a:t>
            </a:r>
            <a:r>
              <a:rPr lang="en-US" sz="2100" dirty="0"/>
              <a:t> för </a:t>
            </a:r>
            <a:r>
              <a:rPr lang="en-US" sz="2100" dirty="0" err="1"/>
              <a:t>hälsoprofessioner</a:t>
            </a:r>
            <a:r>
              <a:rPr lang="en-US" sz="2100" dirty="0"/>
              <a:t> </a:t>
            </a:r>
            <a:r>
              <a:rPr lang="en-US" sz="2100" dirty="0" err="1"/>
              <a:t>inom</a:t>
            </a:r>
            <a:r>
              <a:rPr lang="en-US" sz="2100" dirty="0"/>
              <a:t> </a:t>
            </a:r>
            <a:r>
              <a:rPr lang="en-US" sz="2100" dirty="0" err="1"/>
              <a:t>reumatologi</a:t>
            </a:r>
            <a:endParaRPr lang="en-US" sz="2100" dirty="0"/>
          </a:p>
          <a:p>
            <a:pPr marL="720000" lvl="1" indent="-342900">
              <a:lnSpc>
                <a:spcPct val="100000"/>
              </a:lnSpc>
              <a:spcBef>
                <a:spcPts val="600"/>
              </a:spcBef>
              <a:buFont typeface="Courier New" panose="02070309020205020404" pitchFamily="49" charset="0"/>
              <a:buChar char="o"/>
              <a:defRPr/>
            </a:pPr>
            <a:r>
              <a:rPr lang="en-US" sz="2100" dirty="0" err="1"/>
              <a:t>hälsoprofessionernas</a:t>
            </a:r>
            <a:r>
              <a:rPr lang="en-US" sz="2100" dirty="0"/>
              <a:t> </a:t>
            </a:r>
            <a:r>
              <a:rPr lang="en-US" sz="2100" dirty="0" err="1"/>
              <a:t>tillvägagångssätt</a:t>
            </a:r>
            <a:r>
              <a:rPr lang="en-US" sz="2100" dirty="0"/>
              <a:t> för </a:t>
            </a:r>
            <a:r>
              <a:rPr lang="en-US" sz="2100" dirty="0" err="1"/>
              <a:t>omhändertagande</a:t>
            </a:r>
            <a:r>
              <a:rPr lang="en-US" sz="2100" dirty="0"/>
              <a:t> av </a:t>
            </a:r>
            <a:r>
              <a:rPr lang="en-US" sz="2100" dirty="0" err="1"/>
              <a:t>smärta</a:t>
            </a:r>
            <a:r>
              <a:rPr lang="en-US" sz="2100" dirty="0"/>
              <a:t> hos </a:t>
            </a:r>
            <a:r>
              <a:rPr lang="en-US" sz="2100" dirty="0" err="1"/>
              <a:t>patienter</a:t>
            </a:r>
            <a:r>
              <a:rPr lang="en-US" sz="2100" dirty="0"/>
              <a:t> med </a:t>
            </a:r>
            <a:r>
              <a:rPr lang="en-US" sz="2100" dirty="0" err="1"/>
              <a:t>inflammatorisk</a:t>
            </a:r>
            <a:r>
              <a:rPr lang="en-US" sz="2100" dirty="0"/>
              <a:t> </a:t>
            </a:r>
            <a:r>
              <a:rPr lang="en-US" sz="2100" dirty="0" err="1"/>
              <a:t>artrit</a:t>
            </a:r>
            <a:r>
              <a:rPr lang="en-US" sz="2100" dirty="0"/>
              <a:t> och </a:t>
            </a:r>
            <a:r>
              <a:rPr lang="en-US" sz="2100" dirty="0" err="1"/>
              <a:t>artros</a:t>
            </a:r>
            <a:endParaRPr lang="en-US" sz="2100" dirty="0"/>
          </a:p>
          <a:p>
            <a:pPr marL="720000" lvl="1" indent="-342900">
              <a:lnSpc>
                <a:spcPct val="100000"/>
              </a:lnSpc>
              <a:spcBef>
                <a:spcPts val="600"/>
              </a:spcBef>
              <a:spcAft>
                <a:spcPts val="600"/>
              </a:spcAft>
              <a:buFont typeface="Courier New" panose="02070309020205020404" pitchFamily="49" charset="0"/>
              <a:buChar char="o"/>
              <a:defRPr/>
            </a:pPr>
            <a:r>
              <a:rPr lang="en-US" sz="2100" dirty="0" err="1"/>
              <a:t>patientutbildning</a:t>
            </a:r>
            <a:r>
              <a:rPr lang="en-US" sz="2100" dirty="0"/>
              <a:t> för </a:t>
            </a:r>
            <a:r>
              <a:rPr lang="en-US" sz="2100" dirty="0" err="1"/>
              <a:t>personer</a:t>
            </a:r>
            <a:r>
              <a:rPr lang="en-US" sz="2100" dirty="0"/>
              <a:t> med </a:t>
            </a:r>
            <a:r>
              <a:rPr lang="en-US" sz="2100" dirty="0" err="1"/>
              <a:t>inflammatorisk</a:t>
            </a:r>
            <a:r>
              <a:rPr lang="en-US" sz="2100" dirty="0"/>
              <a:t> </a:t>
            </a:r>
            <a:r>
              <a:rPr lang="en-US" sz="2100" dirty="0" err="1"/>
              <a:t>artrit</a:t>
            </a:r>
            <a:endParaRPr lang="en-US" sz="2100" dirty="0"/>
          </a:p>
          <a:p>
            <a:pPr marL="342900" lvl="0" indent="-342900">
              <a:lnSpc>
                <a:spcPct val="100000"/>
              </a:lnSpc>
              <a:spcBef>
                <a:spcPts val="600"/>
              </a:spcBef>
              <a:spcAft>
                <a:spcPts val="600"/>
              </a:spcAft>
              <a:buFont typeface="Arial" panose="020B0604020202020204" pitchFamily="34" charset="0"/>
              <a:buChar char="•"/>
              <a:defRPr/>
            </a:pPr>
            <a:r>
              <a:rPr lang="en-US" dirty="0" err="1">
                <a:solidFill>
                  <a:srgbClr val="000000"/>
                </a:solidFill>
                <a:ea typeface="Calibri" panose="020F0502020204030204" pitchFamily="34" charset="0"/>
                <a:cs typeface="Arial" panose="020B0604020202020204" pitchFamily="34" charset="0"/>
              </a:rPr>
              <a:t>Svensk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Reumatologisk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Förenings</a:t>
            </a:r>
            <a:r>
              <a:rPr lang="en-US" dirty="0">
                <a:solidFill>
                  <a:srgbClr val="000000"/>
                </a:solidFill>
                <a:ea typeface="Calibri" panose="020F0502020204030204" pitchFamily="34" charset="0"/>
                <a:cs typeface="Arial" panose="020B0604020202020204" pitchFamily="34" charset="0"/>
              </a:rPr>
              <a:t> (SRF) </a:t>
            </a:r>
            <a:r>
              <a:rPr lang="en-US" dirty="0" err="1">
                <a:solidFill>
                  <a:srgbClr val="000000"/>
                </a:solidFill>
                <a:ea typeface="Calibri" panose="020F0502020204030204" pitchFamily="34" charset="0"/>
                <a:cs typeface="Arial" panose="020B0604020202020204" pitchFamily="34" charset="0"/>
              </a:rPr>
              <a:t>nationella</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riktlinjer</a:t>
            </a:r>
            <a:r>
              <a:rPr lang="en-US" dirty="0">
                <a:solidFill>
                  <a:srgbClr val="000000"/>
                </a:solidFill>
                <a:ea typeface="Calibri" panose="020F0502020204030204" pitchFamily="34" charset="0"/>
                <a:cs typeface="Arial" panose="020B0604020202020204" pitchFamily="34" charset="0"/>
              </a:rPr>
              <a:t> och </a:t>
            </a:r>
            <a:r>
              <a:rPr lang="en-US" dirty="0" err="1">
                <a:solidFill>
                  <a:srgbClr val="000000"/>
                </a:solidFill>
                <a:ea typeface="Calibri" panose="020F0502020204030204" pitchFamily="34" charset="0"/>
                <a:cs typeface="Arial" panose="020B0604020202020204" pitchFamily="34" charset="0"/>
              </a:rPr>
              <a:t>rekommendationer</a:t>
            </a: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r>
              <a:rPr lang="en-US" dirty="0">
                <a:solidFill>
                  <a:srgbClr val="000000"/>
                </a:solidFill>
                <a:ea typeface="Calibri" panose="020F0502020204030204" pitchFamily="34" charset="0"/>
                <a:cs typeface="Arial" panose="020B0604020202020204" pitchFamily="34" charset="0"/>
              </a:rPr>
              <a:t>SRFs, Svenska </a:t>
            </a:r>
            <a:r>
              <a:rPr lang="en-US" dirty="0" err="1">
                <a:solidFill>
                  <a:srgbClr val="000000"/>
                </a:solidFill>
                <a:ea typeface="Calibri" panose="020F0502020204030204" pitchFamily="34" charset="0"/>
                <a:cs typeface="Arial" panose="020B0604020202020204" pitchFamily="34" charset="0"/>
              </a:rPr>
              <a:t>Läkaresällskapets</a:t>
            </a:r>
            <a:r>
              <a:rPr lang="en-US" dirty="0">
                <a:solidFill>
                  <a:srgbClr val="000000"/>
                </a:solidFill>
                <a:ea typeface="Calibri" panose="020F0502020204030204" pitchFamily="34" charset="0"/>
                <a:cs typeface="Arial" panose="020B0604020202020204" pitchFamily="34" charset="0"/>
              </a:rPr>
              <a:t> och </a:t>
            </a:r>
            <a:r>
              <a:rPr lang="en-US" dirty="0" err="1">
                <a:solidFill>
                  <a:srgbClr val="000000"/>
                </a:solidFill>
                <a:ea typeface="Calibri" panose="020F0502020204030204" pitchFamily="34" charset="0"/>
                <a:cs typeface="Arial" panose="020B0604020202020204" pitchFamily="34" charset="0"/>
              </a:rPr>
              <a:t>rekommendationer</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avseende</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levnadsvanearbete</a:t>
            </a:r>
            <a:r>
              <a:rPr lang="en-US" dirty="0">
                <a:solidFill>
                  <a:srgbClr val="000000"/>
                </a:solidFill>
                <a:ea typeface="Calibri" panose="020F0502020204030204" pitchFamily="34" charset="0"/>
                <a:cs typeface="Arial" panose="020B0604020202020204" pitchFamily="34" charset="0"/>
              </a:rPr>
              <a:t> vid </a:t>
            </a:r>
            <a:r>
              <a:rPr lang="en-US" dirty="0" err="1">
                <a:solidFill>
                  <a:srgbClr val="000000"/>
                </a:solidFill>
                <a:ea typeface="Calibri" panose="020F0502020204030204" pitchFamily="34" charset="0"/>
                <a:cs typeface="Arial" panose="020B0604020202020204" pitchFamily="34" charset="0"/>
              </a:rPr>
              <a:t>inflammatorisk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reumatisk</a:t>
            </a:r>
            <a:r>
              <a:rPr lang="en-US" dirty="0">
                <a:solidFill>
                  <a:srgbClr val="000000"/>
                </a:solidFill>
                <a:ea typeface="Calibri" panose="020F0502020204030204" pitchFamily="34" charset="0"/>
                <a:cs typeface="Arial" panose="020B0604020202020204" pitchFamily="34" charset="0"/>
              </a:rPr>
              <a:t> </a:t>
            </a:r>
            <a:r>
              <a:rPr lang="en-US" dirty="0" err="1">
                <a:solidFill>
                  <a:srgbClr val="000000"/>
                </a:solidFill>
                <a:ea typeface="Calibri" panose="020F0502020204030204" pitchFamily="34" charset="0"/>
                <a:cs typeface="Arial" panose="020B0604020202020204" pitchFamily="34" charset="0"/>
              </a:rPr>
              <a:t>sjukdom</a:t>
            </a:r>
            <a:endParaRPr lang="en-US" dirty="0">
              <a:solidFill>
                <a:srgbClr val="000000"/>
              </a:solidFill>
              <a:ea typeface="Calibri" panose="020F0502020204030204" pitchFamily="34" charset="0"/>
              <a:cs typeface="Arial" panose="020B0604020202020204" pitchFamily="34" charset="0"/>
            </a:endParaRPr>
          </a:p>
          <a:p>
            <a:pPr marL="342900" lvl="0" indent="-342900">
              <a:lnSpc>
                <a:spcPct val="100000"/>
              </a:lnSpc>
              <a:spcBef>
                <a:spcPts val="600"/>
              </a:spcBef>
              <a:buFont typeface="Arial" panose="020B0604020202020204" pitchFamily="34" charset="0"/>
              <a:buChar char="•"/>
              <a:defRPr/>
            </a:pPr>
            <a:endParaRPr lang="sv-SE" dirty="0">
              <a:solidFill>
                <a:srgbClr val="000000"/>
              </a:solidFill>
              <a:ea typeface="Calibri" panose="020F0502020204030204" pitchFamily="34" charset="0"/>
              <a:cs typeface="Arial" panose="020B0604020202020204" pitchFamily="34" charset="0"/>
            </a:endParaRPr>
          </a:p>
          <a:p>
            <a:pPr lvl="0">
              <a:lnSpc>
                <a:spcPct val="100000"/>
              </a:lnSpc>
              <a:spcBef>
                <a:spcPts val="600"/>
              </a:spcBef>
              <a:defRPr/>
            </a:pPr>
            <a:endParaRPr lang="sv-SE" dirty="0">
              <a:solidFill>
                <a:srgbClr val="000000"/>
              </a:solidFill>
              <a:ea typeface="Calibri" panose="020F0502020204030204" pitchFamily="34" charset="0"/>
              <a:cs typeface="Arial" panose="020B0604020202020204" pitchFamily="34" charset="0"/>
            </a:endParaRPr>
          </a:p>
          <a:p>
            <a:endParaRPr lang="sv-SE" dirty="0"/>
          </a:p>
        </p:txBody>
      </p:sp>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l="24950" t="25499" r="13507" b="13688"/>
          <a:stretch/>
        </p:blipFill>
        <p:spPr>
          <a:xfrm>
            <a:off x="8849710" y="1687299"/>
            <a:ext cx="3342290" cy="4950329"/>
          </a:xfrm>
          <a:prstGeom prst="rect">
            <a:avLst/>
          </a:prstGeom>
        </p:spPr>
      </p:pic>
      <p:sp>
        <p:nvSpPr>
          <p:cNvPr id="8" name="textruta 7">
            <a:extLst>
              <a:ext uri="{FF2B5EF4-FFF2-40B4-BE49-F238E27FC236}">
                <a16:creationId xmlns:a16="http://schemas.microsoft.com/office/drawing/2014/main" id="{BBAC9394-CC33-4D6A-AF78-16C60E695822}"/>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spTree>
    <p:extLst>
      <p:ext uri="{BB962C8B-B14F-4D97-AF65-F5344CB8AC3E}">
        <p14:creationId xmlns:p14="http://schemas.microsoft.com/office/powerpoint/2010/main" val="4056409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46233" y="145598"/>
            <a:ext cx="9144000" cy="609793"/>
          </a:xfrm>
        </p:spPr>
        <p:txBody>
          <a:bodyPr>
            <a:normAutofit/>
          </a:bodyPr>
          <a:lstStyle/>
          <a:p>
            <a:r>
              <a:rPr lang="sv-SE" dirty="0"/>
              <a:t>Utmaningar ur ett patientperspektiv</a:t>
            </a:r>
          </a:p>
        </p:txBody>
      </p:sp>
      <p:sp>
        <p:nvSpPr>
          <p:cNvPr id="8" name="Platshållare för text 4"/>
          <p:cNvSpPr txBox="1">
            <a:spLocks/>
          </p:cNvSpPr>
          <p:nvPr/>
        </p:nvSpPr>
        <p:spPr>
          <a:xfrm>
            <a:off x="5668418" y="2845655"/>
            <a:ext cx="5108890" cy="609793"/>
          </a:xfrm>
          <a:prstGeom prst="rect">
            <a:avLst/>
          </a:prstGeom>
          <a:gradFill>
            <a:gsLst>
              <a:gs pos="16000">
                <a:schemeClr val="accent4">
                  <a:lumMod val="60000"/>
                  <a:lumOff val="40000"/>
                </a:schemeClr>
              </a:gs>
              <a:gs pos="68000">
                <a:schemeClr val="accent4">
                  <a:lumMod val="60000"/>
                  <a:lumOff val="40000"/>
                </a:schemeClr>
              </a:gs>
              <a:gs pos="83000">
                <a:schemeClr val="accent4">
                  <a:lumMod val="40000"/>
                  <a:lumOff val="60000"/>
                </a:schemeClr>
              </a:gs>
              <a:gs pos="100000">
                <a:schemeClr val="accent4">
                  <a:lumMod val="40000"/>
                  <a:lumOff val="60000"/>
                </a:schemeClr>
              </a:gs>
            </a:gsLst>
            <a:lin ang="5400000" scaled="1"/>
          </a:gra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Att ta hand om sin sjukdom</a:t>
            </a:r>
          </a:p>
        </p:txBody>
      </p:sp>
      <p:sp>
        <p:nvSpPr>
          <p:cNvPr id="9" name="Platshållare för text 4"/>
          <p:cNvSpPr txBox="1">
            <a:spLocks/>
          </p:cNvSpPr>
          <p:nvPr/>
        </p:nvSpPr>
        <p:spPr>
          <a:xfrm>
            <a:off x="5668419" y="3969533"/>
            <a:ext cx="5108890" cy="609793"/>
          </a:xfrm>
          <a:prstGeom prst="rect">
            <a:avLst/>
          </a:prstGeom>
          <a:gradFill>
            <a:gsLst>
              <a:gs pos="16000">
                <a:schemeClr val="accent4">
                  <a:lumMod val="60000"/>
                  <a:lumOff val="40000"/>
                </a:schemeClr>
              </a:gs>
              <a:gs pos="68000">
                <a:schemeClr val="accent4">
                  <a:lumMod val="60000"/>
                  <a:lumOff val="40000"/>
                </a:schemeClr>
              </a:gs>
              <a:gs pos="83000">
                <a:schemeClr val="accent4">
                  <a:lumMod val="40000"/>
                  <a:lumOff val="60000"/>
                </a:schemeClr>
              </a:gs>
              <a:gs pos="100000">
                <a:schemeClr val="accent4">
                  <a:lumMod val="40000"/>
                  <a:lumOff val="60000"/>
                </a:schemeClr>
              </a:gs>
            </a:gsLst>
            <a:lin ang="5400000" scaled="1"/>
          </a:gra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Relation till myndigheter</a:t>
            </a:r>
            <a:endParaRPr lang="sv-SE" dirty="0"/>
          </a:p>
        </p:txBody>
      </p:sp>
      <p:sp>
        <p:nvSpPr>
          <p:cNvPr id="5" name="Platshållare för text 4"/>
          <p:cNvSpPr>
            <a:spLocks noGrp="1"/>
          </p:cNvSpPr>
          <p:nvPr>
            <p:ph type="body" sz="quarter" idx="10"/>
          </p:nvPr>
        </p:nvSpPr>
        <p:spPr>
          <a:xfrm>
            <a:off x="5668418" y="1779397"/>
            <a:ext cx="5108890" cy="609793"/>
          </a:xfrm>
          <a:gradFill>
            <a:gsLst>
              <a:gs pos="16000">
                <a:schemeClr val="accent4">
                  <a:lumMod val="60000"/>
                  <a:lumOff val="40000"/>
                </a:schemeClr>
              </a:gs>
              <a:gs pos="68000">
                <a:schemeClr val="accent4">
                  <a:lumMod val="60000"/>
                  <a:lumOff val="40000"/>
                </a:schemeClr>
              </a:gs>
              <a:gs pos="83000">
                <a:schemeClr val="accent4">
                  <a:lumMod val="40000"/>
                  <a:lumOff val="60000"/>
                </a:schemeClr>
              </a:gs>
              <a:gs pos="100000">
                <a:schemeClr val="accent4">
                  <a:lumMod val="40000"/>
                  <a:lumOff val="60000"/>
                </a:schemeClr>
              </a:gs>
            </a:gsLst>
            <a:lin ang="5400000" scaled="1"/>
          </a:gradFill>
          <a:effectLst>
            <a:outerShdw blurRad="50800" dist="38100" dir="2700000" algn="tl" rotWithShape="0">
              <a:prstClr val="black">
                <a:alpha val="40000"/>
              </a:prstClr>
            </a:outerShdw>
          </a:effectLst>
        </p:spPr>
        <p:txBody>
          <a:bodyPr anchor="t" anchorCtr="0">
            <a:noAutofit/>
          </a:bodyPr>
          <a:lstStyle/>
          <a:p>
            <a:pPr algn="ctr">
              <a:lnSpc>
                <a:spcPct val="100000"/>
              </a:lnSpc>
              <a:spcBef>
                <a:spcPts val="600"/>
              </a:spcBef>
              <a:defRPr/>
            </a:pPr>
            <a:r>
              <a:rPr lang="sv-SE" dirty="0">
                <a:solidFill>
                  <a:srgbClr val="000000"/>
                </a:solidFill>
                <a:cs typeface="Arial" panose="020B0604020202020204" pitchFamily="34" charset="0"/>
              </a:rPr>
              <a:t>Att hitta sitt nya jag</a:t>
            </a:r>
            <a:endParaRPr lang="sv-SE" dirty="0"/>
          </a:p>
          <a:p>
            <a:pPr lvl="0">
              <a:lnSpc>
                <a:spcPct val="100000"/>
              </a:lnSpc>
              <a:spcBef>
                <a:spcPts val="600"/>
              </a:spcBef>
              <a:defRPr/>
            </a:pPr>
            <a:endParaRPr lang="sv-SE" sz="1600" dirty="0"/>
          </a:p>
        </p:txBody>
      </p:sp>
      <p:sp>
        <p:nvSpPr>
          <p:cNvPr id="18" name="textruta 17"/>
          <p:cNvSpPr txBox="1"/>
          <p:nvPr/>
        </p:nvSpPr>
        <p:spPr>
          <a:xfrm>
            <a:off x="7244742" y="1007866"/>
            <a:ext cx="1956241" cy="523220"/>
          </a:xfrm>
          <a:prstGeom prst="rect">
            <a:avLst/>
          </a:prstGeom>
          <a:noFill/>
        </p:spPr>
        <p:txBody>
          <a:bodyPr wrap="none" rtlCol="0">
            <a:spAutoFit/>
          </a:bodyPr>
          <a:lstStyle/>
          <a:p>
            <a:r>
              <a:rPr lang="sv-SE" sz="2800" b="1" dirty="0"/>
              <a:t>Utmaningar</a:t>
            </a:r>
          </a:p>
        </p:txBody>
      </p:sp>
      <p:sp>
        <p:nvSpPr>
          <p:cNvPr id="13" name="Platshållare för text 4">
            <a:extLst>
              <a:ext uri="{FF2B5EF4-FFF2-40B4-BE49-F238E27FC236}">
                <a16:creationId xmlns:a16="http://schemas.microsoft.com/office/drawing/2014/main" id="{B4687840-4E88-4B2C-925D-3274EF399434}"/>
              </a:ext>
            </a:extLst>
          </p:cNvPr>
          <p:cNvSpPr txBox="1">
            <a:spLocks/>
          </p:cNvSpPr>
          <p:nvPr/>
        </p:nvSpPr>
        <p:spPr>
          <a:xfrm>
            <a:off x="5668419" y="5066814"/>
            <a:ext cx="5108890" cy="566731"/>
          </a:xfrm>
          <a:prstGeom prst="rect">
            <a:avLst/>
          </a:prstGeom>
          <a:gradFill>
            <a:gsLst>
              <a:gs pos="16000">
                <a:schemeClr val="accent4">
                  <a:lumMod val="60000"/>
                  <a:lumOff val="40000"/>
                </a:schemeClr>
              </a:gs>
              <a:gs pos="68000">
                <a:schemeClr val="accent4">
                  <a:lumMod val="60000"/>
                  <a:lumOff val="40000"/>
                </a:schemeClr>
              </a:gs>
              <a:gs pos="83000">
                <a:schemeClr val="accent4">
                  <a:lumMod val="40000"/>
                  <a:lumOff val="60000"/>
                </a:schemeClr>
              </a:gs>
              <a:gs pos="100000">
                <a:schemeClr val="accent4">
                  <a:lumMod val="40000"/>
                  <a:lumOff val="60000"/>
                </a:schemeClr>
              </a:gs>
            </a:gsLst>
            <a:lin ang="5400000" scaled="1"/>
          </a:gra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defRPr/>
            </a:pPr>
            <a:r>
              <a:rPr lang="sv-SE" dirty="0">
                <a:solidFill>
                  <a:srgbClr val="000000"/>
                </a:solidFill>
                <a:ea typeface="Calibri" panose="020F0502020204030204" pitchFamily="34" charset="0"/>
                <a:cs typeface="Arial" panose="020B0604020202020204" pitchFamily="34" charset="0"/>
              </a:rPr>
              <a:t>Relationer och arbete</a:t>
            </a:r>
            <a:endParaRPr lang="sv-SE" dirty="0"/>
          </a:p>
        </p:txBody>
      </p:sp>
      <p:pic>
        <p:nvPicPr>
          <p:cNvPr id="16" name="Bildobjekt 15">
            <a:extLst>
              <a:ext uri="{FF2B5EF4-FFF2-40B4-BE49-F238E27FC236}">
                <a16:creationId xmlns:a16="http://schemas.microsoft.com/office/drawing/2014/main" id="{8E1EE5DD-8DFC-4F23-A7AD-0C6228DFF63C}"/>
              </a:ext>
            </a:extLst>
          </p:cNvPr>
          <p:cNvPicPr>
            <a:picLocks noChangeAspect="1"/>
          </p:cNvPicPr>
          <p:nvPr/>
        </p:nvPicPr>
        <p:blipFill rotWithShape="1">
          <a:blip r:embed="rId3"/>
          <a:srcRect l="30626" r="30874"/>
          <a:stretch/>
        </p:blipFill>
        <p:spPr>
          <a:xfrm>
            <a:off x="746233" y="969961"/>
            <a:ext cx="4158757" cy="5639023"/>
          </a:xfrm>
          <a:prstGeom prst="rect">
            <a:avLst/>
          </a:prstGeom>
        </p:spPr>
      </p:pic>
      <p:sp>
        <p:nvSpPr>
          <p:cNvPr id="10" name="textruta 9">
            <a:extLst>
              <a:ext uri="{FF2B5EF4-FFF2-40B4-BE49-F238E27FC236}">
                <a16:creationId xmlns:a16="http://schemas.microsoft.com/office/drawing/2014/main" id="{9FEB0E6B-6100-40E4-98A0-EA4326C2179A}"/>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spTree>
    <p:extLst>
      <p:ext uri="{BB962C8B-B14F-4D97-AF65-F5344CB8AC3E}">
        <p14:creationId xmlns:p14="http://schemas.microsoft.com/office/powerpoint/2010/main" val="334895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think-cell Slide" r:id="rId6" imgW="395" imgH="394" progId="TCLayout.ActiveDocument.1">
                  <p:embed/>
                </p:oleObj>
              </mc:Choice>
              <mc:Fallback>
                <p:oleObj name="think-cell Slide" r:id="rId6"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5199952" y="1358569"/>
            <a:ext cx="6605753" cy="414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marL="457200" lvl="0" indent="-457200">
              <a:spcBef>
                <a:spcPts val="1200"/>
              </a:spcBef>
              <a:buFont typeface="Arial" panose="020B0604020202020204" pitchFamily="34" charset="0"/>
              <a:buChar char="•"/>
            </a:pPr>
            <a:r>
              <a:rPr lang="sv-SE" sz="2800" dirty="0">
                <a:solidFill>
                  <a:schemeClr val="tx1"/>
                </a:solidFill>
              </a:rPr>
              <a:t>Öka andelen patienter som är i </a:t>
            </a:r>
            <a:r>
              <a:rPr lang="sv-SE" sz="2800" dirty="0" err="1">
                <a:solidFill>
                  <a:schemeClr val="tx1"/>
                </a:solidFill>
              </a:rPr>
              <a:t>remission</a:t>
            </a:r>
            <a:r>
              <a:rPr lang="sv-SE" sz="2800" dirty="0">
                <a:solidFill>
                  <a:schemeClr val="tx1"/>
                </a:solidFill>
              </a:rPr>
              <a:t> eller har låg sjukdomsaktivitet</a:t>
            </a:r>
          </a:p>
          <a:p>
            <a:pPr marL="457200" lvl="0" indent="-457200">
              <a:spcBef>
                <a:spcPts val="1200"/>
              </a:spcBef>
              <a:buFont typeface="Arial" panose="020B0604020202020204" pitchFamily="34" charset="0"/>
              <a:buChar char="•"/>
            </a:pPr>
            <a:r>
              <a:rPr lang="sv-SE" sz="2800" dirty="0">
                <a:solidFill>
                  <a:schemeClr val="tx1"/>
                </a:solidFill>
              </a:rPr>
              <a:t>Öka andelen patienter som har god funktionsnivå</a:t>
            </a:r>
          </a:p>
          <a:p>
            <a:pPr marL="457200" lvl="0" indent="-457200">
              <a:spcBef>
                <a:spcPts val="1200"/>
              </a:spcBef>
              <a:buFont typeface="Arial" panose="020B0604020202020204" pitchFamily="34" charset="0"/>
              <a:buChar char="•"/>
            </a:pPr>
            <a:r>
              <a:rPr lang="sv-SE" sz="2800" dirty="0">
                <a:solidFill>
                  <a:schemeClr val="tx1"/>
                </a:solidFill>
              </a:rPr>
              <a:t>Patienten ska få behandling och </a:t>
            </a:r>
            <a:r>
              <a:rPr lang="sv-SE" sz="2800" dirty="0" err="1">
                <a:solidFill>
                  <a:schemeClr val="tx1"/>
                </a:solidFill>
              </a:rPr>
              <a:t>monitoreras</a:t>
            </a:r>
            <a:r>
              <a:rPr lang="sv-SE" sz="2800" dirty="0">
                <a:solidFill>
                  <a:schemeClr val="tx1"/>
                </a:solidFill>
              </a:rPr>
              <a:t> enligt befintliga riktlinjer</a:t>
            </a:r>
          </a:p>
          <a:p>
            <a:pPr marL="457200" lvl="0" indent="-457200">
              <a:spcBef>
                <a:spcPts val="1200"/>
              </a:spcBef>
              <a:buFont typeface="Arial" panose="020B0604020202020204" pitchFamily="34" charset="0"/>
              <a:buChar char="•"/>
            </a:pPr>
            <a:r>
              <a:rPr lang="sv-SE" sz="2800" dirty="0">
                <a:solidFill>
                  <a:schemeClr val="tx1"/>
                </a:solidFill>
              </a:rPr>
              <a:t>Öka patienters delaktighet i reumatologisk vård och behandling</a:t>
            </a: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5255171" y="380458"/>
            <a:ext cx="5403087" cy="609793"/>
          </a:xfrm>
        </p:spPr>
        <p:txBody>
          <a:bodyPr>
            <a:noAutofit/>
          </a:bodyPr>
          <a:lstStyle/>
          <a:p>
            <a:r>
              <a:rPr lang="sv-SE" dirty="0">
                <a:solidFill>
                  <a:srgbClr val="5A8695"/>
                </a:solidFill>
              </a:rPr>
              <a:t>Vårdförloppets mål</a:t>
            </a:r>
          </a:p>
        </p:txBody>
      </p:sp>
      <p:sp>
        <p:nvSpPr>
          <p:cNvPr id="9" name="textruta 8">
            <a:extLst>
              <a:ext uri="{FF2B5EF4-FFF2-40B4-BE49-F238E27FC236}">
                <a16:creationId xmlns:a16="http://schemas.microsoft.com/office/drawing/2014/main" id="{CE30445D-AA82-4BF5-AF5B-54AC9CCDEC9B}"/>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pic>
        <p:nvPicPr>
          <p:cNvPr id="3" name="Bildobjekt 2" descr="En bild som visar person, utomhus, träd, gräs&#10;&#10;Automatiskt genererad beskrivning">
            <a:extLst>
              <a:ext uri="{FF2B5EF4-FFF2-40B4-BE49-F238E27FC236}">
                <a16:creationId xmlns:a16="http://schemas.microsoft.com/office/drawing/2014/main" id="{1AB7CB32-5AAC-421B-82C8-78D357AB9F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4432777" cy="6674069"/>
          </a:xfrm>
          <a:prstGeom prst="rect">
            <a:avLst/>
          </a:prstGeom>
        </p:spPr>
      </p:pic>
    </p:spTree>
    <p:extLst>
      <p:ext uri="{BB962C8B-B14F-4D97-AF65-F5344CB8AC3E}">
        <p14:creationId xmlns:p14="http://schemas.microsoft.com/office/powerpoint/2010/main" val="111940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7" name="think-cell Slide" r:id="rId6" imgW="395" imgH="394" progId="TCLayout.ActiveDocument.1">
                  <p:embed/>
                </p:oleObj>
              </mc:Choice>
              <mc:Fallback>
                <p:oleObj name="think-cell Slide" r:id="rId6"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7" y="209012"/>
            <a:ext cx="9144000" cy="609793"/>
          </a:xfrm>
        </p:spPr>
        <p:txBody>
          <a:bodyPr>
            <a:normAutofit fontScale="90000"/>
          </a:bodyPr>
          <a:lstStyle/>
          <a:p>
            <a:r>
              <a:rPr lang="sv-SE" dirty="0"/>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1206901" y="1085539"/>
            <a:ext cx="3168000" cy="360000"/>
          </a:xfrm>
          <a:prstGeom prst="rect">
            <a:avLst/>
          </a:prstGeom>
          <a:solidFill>
            <a:srgbClr val="92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5273958" y="947327"/>
            <a:ext cx="5076943" cy="379630"/>
          </a:xfrm>
          <a:prstGeom prst="rect">
            <a:avLst/>
          </a:prstGeom>
          <a:solidFill>
            <a:srgbClr val="92CE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rPr>
              <a:t>Åtgärdsblock</a:t>
            </a:r>
          </a:p>
        </p:txBody>
      </p:sp>
      <p:sp>
        <p:nvSpPr>
          <p:cNvPr id="12" name="Vänsterpil 11"/>
          <p:cNvSpPr/>
          <p:nvPr/>
        </p:nvSpPr>
        <p:spPr>
          <a:xfrm rot="10800000">
            <a:off x="5162533" y="3817620"/>
            <a:ext cx="504000" cy="216000"/>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ruta 15">
            <a:extLst>
              <a:ext uri="{FF2B5EF4-FFF2-40B4-BE49-F238E27FC236}">
                <a16:creationId xmlns:a16="http://schemas.microsoft.com/office/drawing/2014/main" id="{FE0AE470-308C-49B8-A5AC-834FC94FA59D}"/>
              </a:ext>
            </a:extLst>
          </p:cNvPr>
          <p:cNvSpPr txBox="1"/>
          <p:nvPr/>
        </p:nvSpPr>
        <p:spPr>
          <a:xfrm>
            <a:off x="10132742" y="241959"/>
            <a:ext cx="2344356" cy="276999"/>
          </a:xfrm>
          <a:prstGeom prst="rect">
            <a:avLst/>
          </a:prstGeom>
          <a:noFill/>
        </p:spPr>
        <p:txBody>
          <a:bodyPr wrap="square" rtlCol="0">
            <a:spAutoFit/>
          </a:bodyPr>
          <a:lstStyle/>
          <a:p>
            <a:r>
              <a:rPr lang="sv-SE" sz="1200" dirty="0">
                <a:solidFill>
                  <a:schemeClr val="bg1">
                    <a:lumMod val="65000"/>
                  </a:schemeClr>
                </a:solidFill>
              </a:rPr>
              <a:t>Reumatoid artrit - etablerad</a:t>
            </a:r>
          </a:p>
        </p:txBody>
      </p:sp>
      <p:pic>
        <p:nvPicPr>
          <p:cNvPr id="4" name="Bildobjekt 3">
            <a:extLst>
              <a:ext uri="{FF2B5EF4-FFF2-40B4-BE49-F238E27FC236}">
                <a16:creationId xmlns:a16="http://schemas.microsoft.com/office/drawing/2014/main" id="{F44D9010-0942-4E6A-8551-38B077B35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764" y="818805"/>
            <a:ext cx="4094098" cy="5711892"/>
          </a:xfrm>
          <a:prstGeom prst="rect">
            <a:avLst/>
          </a:prstGeom>
        </p:spPr>
      </p:pic>
      <p:pic>
        <p:nvPicPr>
          <p:cNvPr id="10" name="Bildobjekt 9" descr="En bild som visar bord&#10;&#10;Automatiskt genererad beskrivning">
            <a:extLst>
              <a:ext uri="{FF2B5EF4-FFF2-40B4-BE49-F238E27FC236}">
                <a16:creationId xmlns:a16="http://schemas.microsoft.com/office/drawing/2014/main" id="{E01770D3-D178-4C84-9C4E-F99E84ACDD1D}"/>
              </a:ext>
            </a:extLst>
          </p:cNvPr>
          <p:cNvPicPr>
            <a:picLocks noChangeAspect="1"/>
          </p:cNvPicPr>
          <p:nvPr/>
        </p:nvPicPr>
        <p:blipFill rotWithShape="1">
          <a:blip r:embed="rId9">
            <a:extLst>
              <a:ext uri="{28A0092B-C50C-407E-A947-70E740481C1C}">
                <a14:useLocalDpi xmlns:a14="http://schemas.microsoft.com/office/drawing/2010/main" val="0"/>
              </a:ext>
            </a:extLst>
          </a:blip>
          <a:srcRect b="8034"/>
          <a:stretch/>
        </p:blipFill>
        <p:spPr>
          <a:xfrm>
            <a:off x="5831649" y="1810610"/>
            <a:ext cx="3989675" cy="4697835"/>
          </a:xfrm>
          <a:prstGeom prst="rect">
            <a:avLst/>
          </a:prstGeom>
          <a:ln w="3175">
            <a:solidFill>
              <a:schemeClr val="tx1"/>
            </a:solidFill>
          </a:ln>
        </p:spPr>
      </p:pic>
      <p:sp>
        <p:nvSpPr>
          <p:cNvPr id="13" name="textruta 12">
            <a:extLst>
              <a:ext uri="{FF2B5EF4-FFF2-40B4-BE49-F238E27FC236}">
                <a16:creationId xmlns:a16="http://schemas.microsoft.com/office/drawing/2014/main" id="{FB703DE4-B2F5-41A4-91CC-2D6E15DD5889}"/>
              </a:ext>
            </a:extLst>
          </p:cNvPr>
          <p:cNvSpPr txBox="1"/>
          <p:nvPr/>
        </p:nvSpPr>
        <p:spPr>
          <a:xfrm>
            <a:off x="5825449" y="1457211"/>
            <a:ext cx="2750004" cy="369331"/>
          </a:xfrm>
          <a:prstGeom prst="rect">
            <a:avLst/>
          </a:prstGeom>
          <a:solidFill>
            <a:schemeClr val="bg2"/>
          </a:solidFill>
        </p:spPr>
        <p:txBody>
          <a:bodyPr wrap="square" rtlCol="0">
            <a:spAutoFit/>
          </a:bodyPr>
          <a:lstStyle/>
          <a:p>
            <a:r>
              <a:rPr lang="sv-SE" sz="900" b="1" dirty="0"/>
              <a:t>Hälso- och sjukvårdens </a:t>
            </a:r>
          </a:p>
          <a:p>
            <a:r>
              <a:rPr lang="sv-SE" sz="900" b="1" dirty="0"/>
              <a:t>åtgärder</a:t>
            </a:r>
          </a:p>
        </p:txBody>
      </p:sp>
      <p:sp>
        <p:nvSpPr>
          <p:cNvPr id="18" name="textruta 17">
            <a:extLst>
              <a:ext uri="{FF2B5EF4-FFF2-40B4-BE49-F238E27FC236}">
                <a16:creationId xmlns:a16="http://schemas.microsoft.com/office/drawing/2014/main" id="{CC410BA7-0299-49C5-AED6-6C67707567A2}"/>
              </a:ext>
            </a:extLst>
          </p:cNvPr>
          <p:cNvSpPr txBox="1"/>
          <p:nvPr/>
        </p:nvSpPr>
        <p:spPr>
          <a:xfrm>
            <a:off x="8575453" y="1457211"/>
            <a:ext cx="1245870" cy="369332"/>
          </a:xfrm>
          <a:prstGeom prst="rect">
            <a:avLst/>
          </a:prstGeom>
          <a:solidFill>
            <a:schemeClr val="bg2"/>
          </a:solidFill>
        </p:spPr>
        <p:txBody>
          <a:bodyPr wrap="square" rtlCol="0">
            <a:spAutoFit/>
          </a:bodyPr>
          <a:lstStyle/>
          <a:p>
            <a:r>
              <a:rPr lang="sv-SE" sz="900" b="1" dirty="0"/>
              <a:t>Patientens åtgärder. Efter förmåga</a:t>
            </a:r>
          </a:p>
        </p:txBody>
      </p:sp>
      <p:cxnSp>
        <p:nvCxnSpPr>
          <p:cNvPr id="19" name="Rak koppling 18">
            <a:extLst>
              <a:ext uri="{FF2B5EF4-FFF2-40B4-BE49-F238E27FC236}">
                <a16:creationId xmlns:a16="http://schemas.microsoft.com/office/drawing/2014/main" id="{37FAA1F1-635D-4479-8F65-436F434DD4CD}"/>
              </a:ext>
            </a:extLst>
          </p:cNvPr>
          <p:cNvCxnSpPr>
            <a:cxnSpLocks/>
          </p:cNvCxnSpPr>
          <p:nvPr/>
        </p:nvCxnSpPr>
        <p:spPr>
          <a:xfrm>
            <a:off x="8575454" y="1445539"/>
            <a:ext cx="0" cy="49443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23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9226E296-3A06-4CC4-8B97-86EDD3B06295}"/>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årdförlopp presentation mall" id="{D6D87600-4664-4D8D-AFA0-A72CB7C11140}" vid="{1B389F5C-5568-4364-BE4C-2A08D45B2CD8}"/>
    </a:ext>
  </a:extLst>
</a:theme>
</file>

<file path=ppt/theme/theme3.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2721</TotalTime>
  <Words>1656</Words>
  <Application>Microsoft Office PowerPoint</Application>
  <PresentationFormat>Bredbild</PresentationFormat>
  <Paragraphs>252</Paragraphs>
  <Slides>18</Slides>
  <Notes>15</Notes>
  <HiddenSlides>0</HiddenSlides>
  <MMClips>0</MMClips>
  <ScaleCrop>false</ScaleCrop>
  <HeadingPairs>
    <vt:vector size="8" baseType="variant">
      <vt:variant>
        <vt:lpstr>Använt teckensnitt</vt:lpstr>
      </vt:variant>
      <vt:variant>
        <vt:i4>5</vt:i4>
      </vt:variant>
      <vt:variant>
        <vt:lpstr>Tema</vt:lpstr>
      </vt:variant>
      <vt:variant>
        <vt:i4>3</vt:i4>
      </vt:variant>
      <vt:variant>
        <vt:lpstr>Serverprogram för OLE-inbäddning</vt:lpstr>
      </vt:variant>
      <vt:variant>
        <vt:i4>1</vt:i4>
      </vt:variant>
      <vt:variant>
        <vt:lpstr>Bildrubriker</vt:lpstr>
      </vt:variant>
      <vt:variant>
        <vt:i4>18</vt:i4>
      </vt:variant>
    </vt:vector>
  </HeadingPairs>
  <TitlesOfParts>
    <vt:vector size="27" baseType="lpstr">
      <vt:lpstr>Arial</vt:lpstr>
      <vt:lpstr>Calibri</vt:lpstr>
      <vt:lpstr>Calibri Light</vt:lpstr>
      <vt:lpstr>Courier New</vt:lpstr>
      <vt:lpstr>Stencil</vt:lpstr>
      <vt:lpstr>Tema_sveriges_regioner_i_samverkan</vt:lpstr>
      <vt:lpstr>1_Tema_sveriges_regioner_i_samverkan</vt:lpstr>
      <vt:lpstr>Tema_sveriges_regioner_i_samverkan</vt:lpstr>
      <vt:lpstr>think-cell Slide</vt:lpstr>
      <vt:lpstr>PowerPoint-presentation</vt:lpstr>
      <vt:lpstr>Syftet med personcentrerade och sammanhållna vårdförlopp </vt:lpstr>
      <vt:lpstr>Regionerna i samverkan</vt:lpstr>
      <vt:lpstr>Personcentrerat och sammanhållet vårdförlopp för reumatoid artrit- etablerad</vt:lpstr>
      <vt:lpstr>Nationell variation</vt:lpstr>
      <vt:lpstr>Vårdförloppet utgår från tillförlitliga och  aktuella kunskapsstöd och baseras på bästa tillgängliga kunskap</vt:lpstr>
      <vt:lpstr>Utmaningar ur ett patientperspektiv</vt:lpstr>
      <vt:lpstr>Vårdförloppets mål</vt:lpstr>
      <vt:lpstr>Vårdförloppet innehåller flödesschema och åtgärder </vt:lpstr>
      <vt:lpstr>Vårdförloppet lägger tonvikt på</vt:lpstr>
      <vt:lpstr>Personcentrering och patientkontrakt</vt:lpstr>
      <vt:lpstr>Vad kommer att följas upp (urval)</vt:lpstr>
      <vt:lpstr>Vad blir konsekvenserna?</vt:lpstr>
      <vt:lpstr>Deltagare i den nationella arbetsgruppen</vt:lpstr>
      <vt:lpstr>Personcentrerat och sammanhållet vårdförlopp för reumatoid artrit - etablerad</vt:lpstr>
      <vt:lpstr>Mer information och stöd</vt:lpstr>
      <vt:lpstr>Här följer bild som underlag för dialog</vt:lpstr>
      <vt:lpstr>Dialog</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Holmström Christina</dc:creator>
  <cp:lastModifiedBy>Björk Staffan</cp:lastModifiedBy>
  <cp:revision>145</cp:revision>
  <dcterms:created xsi:type="dcterms:W3CDTF">2020-05-28T13:45:39Z</dcterms:created>
  <dcterms:modified xsi:type="dcterms:W3CDTF">2021-11-25T13:13:07Z</dcterms:modified>
</cp:coreProperties>
</file>